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9" r:id="rId4"/>
  </p:sldMasterIdLst>
  <p:notesMasterIdLst>
    <p:notesMasterId r:id="rId13"/>
  </p:notesMasterIdLst>
  <p:handoutMasterIdLst>
    <p:handoutMasterId r:id="rId14"/>
  </p:handoutMasterIdLst>
  <p:sldIdLst>
    <p:sldId id="474" r:id="rId5"/>
    <p:sldId id="460" r:id="rId6"/>
    <p:sldId id="4429" r:id="rId7"/>
    <p:sldId id="4937" r:id="rId8"/>
    <p:sldId id="4433" r:id="rId9"/>
    <p:sldId id="4428" r:id="rId10"/>
    <p:sldId id="4936" r:id="rId11"/>
    <p:sldId id="476" r:id="rId12"/>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2880" userDrawn="1">
          <p15:clr>
            <a:srgbClr val="A4A3A4"/>
          </p15:clr>
        </p15:guide>
        <p15:guide id="3" pos="5490" userDrawn="1">
          <p15:clr>
            <a:srgbClr val="A4A3A4"/>
          </p15:clr>
        </p15:guide>
        <p15:guide id="4" orient="horz" pos="522" userDrawn="1">
          <p15:clr>
            <a:srgbClr val="A4A3A4"/>
          </p15:clr>
        </p15:guide>
        <p15:guide id="5" pos="5310" userDrawn="1">
          <p15:clr>
            <a:srgbClr val="A4A3A4"/>
          </p15:clr>
        </p15:guide>
        <p15:guide id="6" pos="3654" userDrawn="1">
          <p15:clr>
            <a:srgbClr val="A4A3A4"/>
          </p15:clr>
        </p15:guide>
        <p15:guide id="7" pos="4950" userDrawn="1">
          <p15:clr>
            <a:srgbClr val="A4A3A4"/>
          </p15:clr>
        </p15:guide>
        <p15:guide id="8" pos="810" userDrawn="1">
          <p15:clr>
            <a:srgbClr val="A4A3A4"/>
          </p15:clr>
        </p15:guide>
        <p15:guide id="9" orient="horz" pos="836" userDrawn="1">
          <p15:clr>
            <a:srgbClr val="A4A3A4"/>
          </p15:clr>
        </p15:guide>
        <p15:guide id="10" orient="horz" pos="2790" userDrawn="1">
          <p15:clr>
            <a:srgbClr val="A4A3A4"/>
          </p15:clr>
        </p15:guide>
        <p15:guide id="11" orient="horz" pos="68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Claire" initials="BC" lastIdx="5" clrIdx="0">
    <p:extLst>
      <p:ext uri="{19B8F6BF-5375-455C-9EA6-DF929625EA0E}">
        <p15:presenceInfo xmlns:p15="http://schemas.microsoft.com/office/powerpoint/2012/main" userId="S::claire.butler@axiscapital.com::76bcecdf-2c00-45cd-84ad-4d20d032445b" providerId="AD"/>
      </p:ext>
    </p:extLst>
  </p:cmAuthor>
  <p:cmAuthor id="2" name="Taylor, Katherine" initials="TK" lastIdx="4" clrIdx="1">
    <p:extLst>
      <p:ext uri="{19B8F6BF-5375-455C-9EA6-DF929625EA0E}">
        <p15:presenceInfo xmlns:p15="http://schemas.microsoft.com/office/powerpoint/2012/main" userId="Taylor, Katherine" providerId="None"/>
      </p:ext>
    </p:extLst>
  </p:cmAuthor>
  <p:cmAuthor id="3" name="Taylor, Katherine" initials="TK [2]" lastIdx="5" clrIdx="2">
    <p:extLst>
      <p:ext uri="{19B8F6BF-5375-455C-9EA6-DF929625EA0E}">
        <p15:presenceInfo xmlns:p15="http://schemas.microsoft.com/office/powerpoint/2012/main" userId="S::katherine.taylor@axiscapital.com::3b038a56-7daf-4145-87fb-ea3cbd4d78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336699"/>
    <a:srgbClr val="221F1F"/>
    <a:srgbClr val="DE4B97"/>
    <a:srgbClr val="0854A9"/>
    <a:srgbClr val="FBAF22"/>
    <a:srgbClr val="6461D4"/>
    <a:srgbClr val="4BD779"/>
    <a:srgbClr val="6EED80"/>
    <a:srgbClr val="6F6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autoAdjust="0"/>
    <p:restoredTop sz="96357" autoAdjust="0"/>
  </p:normalViewPr>
  <p:slideViewPr>
    <p:cSldViewPr snapToGrid="0" showGuides="1">
      <p:cViewPr varScale="1">
        <p:scale>
          <a:sx n="150" d="100"/>
          <a:sy n="150" d="100"/>
        </p:scale>
        <p:origin x="1122" y="126"/>
      </p:cViewPr>
      <p:guideLst>
        <p:guide orient="horz" pos="3024"/>
        <p:guide pos="2880"/>
        <p:guide pos="5490"/>
        <p:guide orient="horz" pos="522"/>
        <p:guide pos="5310"/>
        <p:guide pos="3654"/>
        <p:guide pos="4950"/>
        <p:guide pos="810"/>
        <p:guide orient="horz" pos="836"/>
        <p:guide orient="horz" pos="2790"/>
        <p:guide orient="horz" pos="684"/>
      </p:guideLst>
    </p:cSldViewPr>
  </p:slideViewPr>
  <p:outlineViewPr>
    <p:cViewPr>
      <p:scale>
        <a:sx n="33" d="100"/>
        <a:sy n="33" d="100"/>
      </p:scale>
      <p:origin x="0" y="252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97" d="100"/>
          <a:sy n="97" d="100"/>
        </p:scale>
        <p:origin x="-3444"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1727"/>
          </a:xfrm>
          <a:prstGeom prst="rect">
            <a:avLst/>
          </a:prstGeom>
        </p:spPr>
        <p:txBody>
          <a:bodyPr vert="horz" lIns="96647" tIns="48324" rIns="96647" bIns="48324" rtlCol="0"/>
          <a:lstStyle>
            <a:lvl1pPr algn="r">
              <a:defRPr sz="1200"/>
            </a:lvl1pPr>
          </a:lstStyle>
          <a:p>
            <a:fld id="{D1C643F7-7E18-4987-BD18-72EA0840ED7C}" type="datetimeFigureOut">
              <a:rPr lang="en-US" smtClean="0"/>
              <a:t>3/24/2022</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47" tIns="48324" rIns="96647" bIns="48324"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47" tIns="48324" rIns="96647" bIns="48324" rtlCol="0" anchor="b"/>
          <a:lstStyle>
            <a:lvl1pPr algn="r">
              <a:defRPr sz="1200"/>
            </a:lvl1pPr>
          </a:lstStyle>
          <a:p>
            <a:fld id="{A42A01F3-FBA4-487F-9C6F-F74636F27ABB}" type="slidenum">
              <a:rPr lang="en-US" smtClean="0"/>
              <a:t>‹#›</a:t>
            </a:fld>
            <a:endParaRPr lang="en-US"/>
          </a:p>
        </p:txBody>
      </p:sp>
    </p:spTree>
    <p:extLst>
      <p:ext uri="{BB962C8B-B14F-4D97-AF65-F5344CB8AC3E}">
        <p14:creationId xmlns:p14="http://schemas.microsoft.com/office/powerpoint/2010/main" val="524278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47" tIns="48324" rIns="96647" bIns="48324" rtlCol="0"/>
          <a:lstStyle>
            <a:lvl1pPr algn="r">
              <a:defRPr sz="1200"/>
            </a:lvl1pPr>
          </a:lstStyle>
          <a:p>
            <a:fld id="{2A875173-D3A4-479E-B4B8-CC476D78A35E}" type="datetimeFigureOut">
              <a:rPr lang="en-US" smtClean="0"/>
              <a:t>3/24/2022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47" tIns="48324" rIns="96647" bIns="48324" rtlCol="0" anchor="b"/>
          <a:lstStyle>
            <a:lvl1pPr algn="r">
              <a:defRPr sz="1200"/>
            </a:lvl1pPr>
          </a:lstStyle>
          <a:p>
            <a:fld id="{EA23841F-100A-4C6B-B398-9B32F5C59EBC}" type="slidenum">
              <a:rPr lang="en-US" smtClean="0"/>
              <a:t>‹#›</a:t>
            </a:fld>
            <a:endParaRPr lang="en-US"/>
          </a:p>
        </p:txBody>
      </p:sp>
    </p:spTree>
    <p:extLst>
      <p:ext uri="{BB962C8B-B14F-4D97-AF65-F5344CB8AC3E}">
        <p14:creationId xmlns:p14="http://schemas.microsoft.com/office/powerpoint/2010/main" val="270746611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23841F-100A-4C6B-B398-9B32F5C59EBC}" type="slidenum">
              <a:rPr lang="en-US" smtClean="0"/>
              <a:t>0</a:t>
            </a:fld>
            <a:endParaRPr lang="en-US"/>
          </a:p>
        </p:txBody>
      </p:sp>
    </p:spTree>
    <p:extLst>
      <p:ext uri="{BB962C8B-B14F-4D97-AF65-F5344CB8AC3E}">
        <p14:creationId xmlns:p14="http://schemas.microsoft.com/office/powerpoint/2010/main" val="2979353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57D09-40A5-7A47-A1B3-6E7E564F00F9}" type="slidenum">
              <a:rPr lang="en-US" smtClean="0"/>
              <a:t>1</a:t>
            </a:fld>
            <a:endParaRPr lang="en-US" dirty="0"/>
          </a:p>
        </p:txBody>
      </p:sp>
    </p:spTree>
    <p:extLst>
      <p:ext uri="{BB962C8B-B14F-4D97-AF65-F5344CB8AC3E}">
        <p14:creationId xmlns:p14="http://schemas.microsoft.com/office/powerpoint/2010/main" val="310607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A23841F-100A-4C6B-B398-9B32F5C59EBC}" type="slidenum">
              <a:rPr lang="en-US" smtClean="0"/>
              <a:t>2</a:t>
            </a:fld>
            <a:endParaRPr lang="en-US"/>
          </a:p>
        </p:txBody>
      </p:sp>
    </p:spTree>
    <p:extLst>
      <p:ext uri="{BB962C8B-B14F-4D97-AF65-F5344CB8AC3E}">
        <p14:creationId xmlns:p14="http://schemas.microsoft.com/office/powerpoint/2010/main" val="168291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3841F-100A-4C6B-B398-9B32F5C59E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38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23841F-100A-4C6B-B398-9B32F5C59EBC}" type="slidenum">
              <a:rPr lang="en-US" smtClean="0"/>
              <a:t>5</a:t>
            </a:fld>
            <a:endParaRPr lang="en-US" dirty="0"/>
          </a:p>
        </p:txBody>
      </p:sp>
    </p:spTree>
    <p:extLst>
      <p:ext uri="{BB962C8B-B14F-4D97-AF65-F5344CB8AC3E}">
        <p14:creationId xmlns:p14="http://schemas.microsoft.com/office/powerpoint/2010/main" val="93630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717ADE-9842-3A4F-A11D-A4383C7A59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8F7A36A5-BCCC-B84A-82A6-FE6A2A585C3F}"/>
              </a:ext>
            </a:extLst>
          </p:cNvPr>
          <p:cNvPicPr>
            <a:picLocks noChangeAspect="1"/>
          </p:cNvPicPr>
          <p:nvPr userDrawn="1"/>
        </p:nvPicPr>
        <p:blipFill>
          <a:blip r:embed="rId3"/>
          <a:stretch>
            <a:fillRect/>
          </a:stretch>
        </p:blipFill>
        <p:spPr>
          <a:xfrm>
            <a:off x="4780625" y="548640"/>
            <a:ext cx="3938591" cy="2587752"/>
          </a:xfrm>
          <a:prstGeom prst="rect">
            <a:avLst/>
          </a:prstGeom>
        </p:spPr>
      </p:pic>
      <p:sp>
        <p:nvSpPr>
          <p:cNvPr id="2" name="Title 1"/>
          <p:cNvSpPr>
            <a:spLocks noGrp="1"/>
          </p:cNvSpPr>
          <p:nvPr>
            <p:ph type="ctrTitle" hasCustomPrompt="1"/>
          </p:nvPr>
        </p:nvSpPr>
        <p:spPr>
          <a:xfrm>
            <a:off x="398985" y="1068322"/>
            <a:ext cx="7358901" cy="526667"/>
          </a:xfrm>
        </p:spPr>
        <p:txBody>
          <a:bodyPr anchor="t" anchorCtr="0">
            <a:normAutofit/>
          </a:bodyPr>
          <a:lstStyle>
            <a:lvl1pPr algn="l">
              <a:lnSpc>
                <a:spcPct val="85000"/>
              </a:lnSpc>
              <a:defRPr sz="2800" cap="all" baseline="0">
                <a:solidFill>
                  <a:schemeClr val="bg1"/>
                </a:solidFill>
              </a:defRPr>
            </a:lvl1pPr>
          </a:lstStyle>
          <a:p>
            <a:r>
              <a:rPr lang="en-US" dirty="0"/>
              <a:t>Click to edit Master title style for long title</a:t>
            </a:r>
          </a:p>
        </p:txBody>
      </p:sp>
      <p:sp>
        <p:nvSpPr>
          <p:cNvPr id="3" name="Subtitle 2"/>
          <p:cNvSpPr>
            <a:spLocks noGrp="1"/>
          </p:cNvSpPr>
          <p:nvPr>
            <p:ph type="subTitle" idx="1" hasCustomPrompt="1"/>
          </p:nvPr>
        </p:nvSpPr>
        <p:spPr>
          <a:xfrm>
            <a:off x="416024" y="1863501"/>
            <a:ext cx="7341862" cy="268852"/>
          </a:xfrm>
        </p:spPr>
        <p:txBody>
          <a:bodyPr>
            <a:normAutofit/>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title slide option for projecting</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Slid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6E1BA0-6D19-6E48-9B52-D6E16D54A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24"/>
            <a:ext cx="9144000" cy="5143500"/>
          </a:xfrm>
          <a:prstGeom prst="rect">
            <a:avLst/>
          </a:prstGeom>
        </p:spPr>
      </p:pic>
      <p:sp>
        <p:nvSpPr>
          <p:cNvPr id="4"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5"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8" name="Text Placeholder 2">
            <a:extLst>
              <a:ext uri="{FF2B5EF4-FFF2-40B4-BE49-F238E27FC236}">
                <a16:creationId xmlns:a16="http://schemas.microsoft.com/office/drawing/2014/main" id="{050FB404-9D97-CB42-9E9F-580D2ACAEC78}"/>
              </a:ext>
            </a:extLst>
          </p:cNvPr>
          <p:cNvSpPr>
            <a:spLocks noGrp="1"/>
          </p:cNvSpPr>
          <p:nvPr>
            <p:ph idx="1" hasCustomPrompt="1"/>
          </p:nvPr>
        </p:nvSpPr>
        <p:spPr>
          <a:xfrm>
            <a:off x="365759" y="1992212"/>
            <a:ext cx="7797339" cy="312035"/>
          </a:xfrm>
          <a:prstGeom prst="rect">
            <a:avLst/>
          </a:prstGeom>
        </p:spPr>
        <p:txBody>
          <a:bodyPr vert="horz" lIns="0" tIns="0" rIns="0" bIns="0" rtlCol="0">
            <a:noAutofit/>
          </a:bodyPr>
          <a:lstStyle>
            <a:lvl1pPr marL="0" indent="0">
              <a:buFontTx/>
              <a:buNone/>
              <a:defRPr sz="2800" b="0" i="0" cap="all" baseline="0">
                <a:latin typeface="Arial" charset="0"/>
                <a:ea typeface="Arial" charset="0"/>
                <a:cs typeface="Arial" charset="0"/>
              </a:defRPr>
            </a:lvl1pPr>
          </a:lstStyle>
          <a:p>
            <a:pPr lvl="0"/>
            <a:r>
              <a:rPr lang="en-US" dirty="0"/>
              <a:t>Edit Master sub-title</a:t>
            </a:r>
          </a:p>
        </p:txBody>
      </p:sp>
    </p:spTree>
    <p:extLst>
      <p:ext uri="{BB962C8B-B14F-4D97-AF65-F5344CB8AC3E}">
        <p14:creationId xmlns:p14="http://schemas.microsoft.com/office/powerpoint/2010/main" val="188731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Slid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5"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2" name="Rectangle 1">
            <a:extLst>
              <a:ext uri="{FF2B5EF4-FFF2-40B4-BE49-F238E27FC236}">
                <a16:creationId xmlns:a16="http://schemas.microsoft.com/office/drawing/2014/main" id="{904F4647-00ED-EB42-8E15-65B0EF2547E9}"/>
              </a:ext>
            </a:extLst>
          </p:cNvPr>
          <p:cNvSpPr/>
          <p:nvPr userDrawn="1"/>
        </p:nvSpPr>
        <p:spPr>
          <a:xfrm>
            <a:off x="8163098" y="176981"/>
            <a:ext cx="855541" cy="61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249938A-F877-40FF-BB6D-158EDB77EB01}"/>
              </a:ext>
            </a:extLst>
          </p:cNvPr>
          <p:cNvSpPr txBox="1"/>
          <p:nvPr userDrawn="1"/>
        </p:nvSpPr>
        <p:spPr>
          <a:xfrm>
            <a:off x="365760" y="1906598"/>
            <a:ext cx="2368014" cy="830997"/>
          </a:xfrm>
          <a:prstGeom prst="rect">
            <a:avLst/>
          </a:prstGeom>
          <a:noFill/>
        </p:spPr>
        <p:txBody>
          <a:bodyPr wrap="square" lIns="0" rtlCol="0">
            <a:spAutoFit/>
          </a:bodyPr>
          <a:lstStyle/>
          <a:p>
            <a:r>
              <a:rPr lang="en-US" sz="4800" dirty="0">
                <a:latin typeface="Arial" charset="0"/>
                <a:ea typeface="Arial" charset="0"/>
                <a:cs typeface="Arial" charset="0"/>
              </a:rPr>
              <a:t>THANK</a:t>
            </a:r>
          </a:p>
        </p:txBody>
      </p:sp>
      <p:pic>
        <p:nvPicPr>
          <p:cNvPr id="11" name="Picture 10">
            <a:extLst>
              <a:ext uri="{FF2B5EF4-FFF2-40B4-BE49-F238E27FC236}">
                <a16:creationId xmlns:a16="http://schemas.microsoft.com/office/drawing/2014/main" id="{18B5C438-DFCD-483E-97FA-68BDC802A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184" y="1277194"/>
            <a:ext cx="4093103" cy="2686099"/>
          </a:xfrm>
          <a:prstGeom prst="rect">
            <a:avLst/>
          </a:prstGeom>
        </p:spPr>
      </p:pic>
      <p:sp>
        <p:nvSpPr>
          <p:cNvPr id="12" name="Rectangle 11">
            <a:extLst>
              <a:ext uri="{FF2B5EF4-FFF2-40B4-BE49-F238E27FC236}">
                <a16:creationId xmlns:a16="http://schemas.microsoft.com/office/drawing/2014/main" id="{51B7D01F-5D10-4127-A33A-0271B4354354}"/>
              </a:ext>
            </a:extLst>
          </p:cNvPr>
          <p:cNvSpPr/>
          <p:nvPr userDrawn="1"/>
        </p:nvSpPr>
        <p:spPr>
          <a:xfrm>
            <a:off x="2540944" y="1906597"/>
            <a:ext cx="1518364" cy="830997"/>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charset="0"/>
                <a:ea typeface="Arial" charset="0"/>
                <a:cs typeface="Arial" charset="0"/>
              </a:rPr>
              <a:t>YOU</a:t>
            </a:r>
          </a:p>
        </p:txBody>
      </p:sp>
    </p:spTree>
    <p:extLst>
      <p:ext uri="{BB962C8B-B14F-4D97-AF65-F5344CB8AC3E}">
        <p14:creationId xmlns:p14="http://schemas.microsoft.com/office/powerpoint/2010/main" val="32364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10" presetClass="emph" presetSubtype="0" fill="hold" grpId="1" nodeType="withEffect">
                                  <p:stCondLst>
                                    <p:cond delay="0"/>
                                  </p:stCondLst>
                                  <p:iterate type="lt">
                                    <p:tmPct val="10000"/>
                                  </p:iterate>
                                  <p:childTnLst>
                                    <p:anim calcmode="discrete" valueType="str">
                                      <p:cBhvr override="childStyle">
                                        <p:cTn id="13" dur="2000" fill="hold"/>
                                        <p:tgtEl>
                                          <p:spTgt spid="1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4" fill="hold">
                            <p:stCondLst>
                              <p:cond delay="34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9489B4-81E2-9444-9376-11EC72A2A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bg1"/>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5"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bg1"/>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8" name="Text Placeholder 2">
            <a:extLst>
              <a:ext uri="{FF2B5EF4-FFF2-40B4-BE49-F238E27FC236}">
                <a16:creationId xmlns:a16="http://schemas.microsoft.com/office/drawing/2014/main" id="{9A8E33F5-0D52-E448-A03D-31F8B4A12B6F}"/>
              </a:ext>
            </a:extLst>
          </p:cNvPr>
          <p:cNvSpPr>
            <a:spLocks noGrp="1"/>
          </p:cNvSpPr>
          <p:nvPr>
            <p:ph idx="1" hasCustomPrompt="1"/>
          </p:nvPr>
        </p:nvSpPr>
        <p:spPr>
          <a:xfrm>
            <a:off x="365759" y="1992212"/>
            <a:ext cx="7797339" cy="312035"/>
          </a:xfrm>
          <a:prstGeom prst="rect">
            <a:avLst/>
          </a:prstGeom>
        </p:spPr>
        <p:txBody>
          <a:bodyPr vert="horz" lIns="0" tIns="0" rIns="0" bIns="0" rtlCol="0">
            <a:noAutofit/>
          </a:bodyPr>
          <a:lstStyle>
            <a:lvl1pPr marL="0" indent="0">
              <a:buFontTx/>
              <a:buNone/>
              <a:defRPr sz="2800" b="0" i="0" cap="all" baseline="0">
                <a:latin typeface="Arial" charset="0"/>
                <a:ea typeface="Arial" charset="0"/>
                <a:cs typeface="Arial" charset="0"/>
              </a:defRPr>
            </a:lvl1pPr>
          </a:lstStyle>
          <a:p>
            <a:pPr lvl="0"/>
            <a:r>
              <a:rPr lang="en-US" dirty="0"/>
              <a:t>Edit Master sub-title</a:t>
            </a:r>
          </a:p>
        </p:txBody>
      </p:sp>
    </p:spTree>
    <p:extLst>
      <p:ext uri="{BB962C8B-B14F-4D97-AF65-F5344CB8AC3E}">
        <p14:creationId xmlns:p14="http://schemas.microsoft.com/office/powerpoint/2010/main" val="321601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DEFYING THE STATUS QUO IN TRANSFORMATIVE TIMES</a:t>
            </a:r>
          </a:p>
        </p:txBody>
      </p:sp>
      <p:sp>
        <p:nvSpPr>
          <p:cNvPr id="7" name="Slide Number Placeholder 6"/>
          <p:cNvSpPr>
            <a:spLocks noGrp="1"/>
          </p:cNvSpPr>
          <p:nvPr>
            <p:ph type="sldNum" sz="quarter" idx="12"/>
          </p:nvPr>
        </p:nvSpPr>
        <p:spPr/>
        <p:txBody>
          <a:bodyPr/>
          <a:lstStyle/>
          <a:p>
            <a:fld id="{C50D2B73-9606-4EBE-9992-6F1DBFF64F4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Blank">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5"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Tree>
    <p:extLst>
      <p:ext uri="{BB962C8B-B14F-4D97-AF65-F5344CB8AC3E}">
        <p14:creationId xmlns:p14="http://schemas.microsoft.com/office/powerpoint/2010/main" val="3986466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715000" y="4685586"/>
            <a:ext cx="3086100" cy="273844"/>
          </a:xfrm>
          <a:prstGeom prst="rect">
            <a:avLst/>
          </a:prstGeom>
        </p:spPr>
        <p:txBody>
          <a:bodyPr/>
          <a:lstStyle>
            <a:lvl1pPr algn="r">
              <a:defRPr sz="1200">
                <a:solidFill>
                  <a:schemeClr val="bg2"/>
                </a:solidFill>
                <a:latin typeface="Verdana" charset="0"/>
                <a:ea typeface="Verdana" charset="0"/>
                <a:cs typeface="Verdana" charset="0"/>
              </a:defRPr>
            </a:lvl1pPr>
          </a:lstStyle>
          <a:p>
            <a:r>
              <a:rPr lang="en-US" dirty="0"/>
              <a:t>www.axiscapital.com</a:t>
            </a:r>
          </a:p>
        </p:txBody>
      </p:sp>
      <p:sp>
        <p:nvSpPr>
          <p:cNvPr id="2" name="Title 1"/>
          <p:cNvSpPr>
            <a:spLocks noGrp="1"/>
          </p:cNvSpPr>
          <p:nvPr>
            <p:ph type="title"/>
          </p:nvPr>
        </p:nvSpPr>
        <p:spPr/>
        <p:txBody>
          <a:bodyPr/>
          <a:lstStyle/>
          <a:p>
            <a:r>
              <a:rPr lang="en-US"/>
              <a:t>Click to edit Master title style</a:t>
            </a:r>
          </a:p>
        </p:txBody>
      </p:sp>
      <p:sp>
        <p:nvSpPr>
          <p:cNvPr id="11" name="Slide Number Placeholder 14"/>
          <p:cNvSpPr>
            <a:spLocks noGrp="1"/>
          </p:cNvSpPr>
          <p:nvPr>
            <p:ph type="sldNum" sz="quarter" idx="4"/>
          </p:nvPr>
        </p:nvSpPr>
        <p:spPr>
          <a:xfrm>
            <a:off x="347085" y="4690893"/>
            <a:ext cx="306817" cy="285145"/>
          </a:xfrm>
          <a:prstGeom prst="rect">
            <a:avLst/>
          </a:prstGeom>
        </p:spPr>
        <p:txBody>
          <a:bodyPr vert="horz" wrap="square" lIns="0" tIns="45720" rIns="0" bIns="45720" numCol="1" anchor="t" anchorCtr="0" compatLnSpc="1">
            <a:prstTxWarp prst="textNoShape">
              <a:avLst/>
            </a:prstTxWarp>
          </a:bodyPr>
          <a:lstStyle>
            <a:lvl1pPr>
              <a:defRPr sz="1200" b="0" i="0">
                <a:solidFill>
                  <a:schemeClr val="bg1">
                    <a:lumMod val="50000"/>
                  </a:schemeClr>
                </a:solidFill>
                <a:latin typeface="Verdana" charset="0"/>
                <a:ea typeface="Verdana" charset="0"/>
                <a:cs typeface="Verdana" charset="0"/>
              </a:defRPr>
            </a:lvl1pPr>
          </a:lstStyle>
          <a:p>
            <a:fld id="{C618A85C-F30E-064C-92A1-F6D096BD447B}" type="slidenum">
              <a:rPr lang="en-US" smtClean="0"/>
              <a:t>‹#›</a:t>
            </a:fld>
            <a:endParaRPr lang="en-US" dirty="0"/>
          </a:p>
        </p:txBody>
      </p:sp>
    </p:spTree>
    <p:extLst>
      <p:ext uri="{BB962C8B-B14F-4D97-AF65-F5344CB8AC3E}">
        <p14:creationId xmlns:p14="http://schemas.microsoft.com/office/powerpoint/2010/main" val="19690240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E01D3-3018-7547-B166-4E4C132F7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8F7A36A5-BCCC-B84A-82A6-FE6A2A585C3F}"/>
              </a:ext>
            </a:extLst>
          </p:cNvPr>
          <p:cNvPicPr>
            <a:picLocks noChangeAspect="1"/>
          </p:cNvPicPr>
          <p:nvPr userDrawn="1"/>
        </p:nvPicPr>
        <p:blipFill>
          <a:blip r:embed="rId3"/>
          <a:stretch>
            <a:fillRect/>
          </a:stretch>
        </p:blipFill>
        <p:spPr>
          <a:xfrm>
            <a:off x="4780625" y="548640"/>
            <a:ext cx="3938591" cy="2587752"/>
          </a:xfrm>
          <a:prstGeom prst="rect">
            <a:avLst/>
          </a:prstGeom>
        </p:spPr>
      </p:pic>
      <p:sp>
        <p:nvSpPr>
          <p:cNvPr id="2" name="Title 1"/>
          <p:cNvSpPr>
            <a:spLocks noGrp="1"/>
          </p:cNvSpPr>
          <p:nvPr>
            <p:ph type="ctrTitle" hasCustomPrompt="1"/>
          </p:nvPr>
        </p:nvSpPr>
        <p:spPr>
          <a:xfrm>
            <a:off x="398985" y="1068322"/>
            <a:ext cx="7358901" cy="526667"/>
          </a:xfrm>
        </p:spPr>
        <p:txBody>
          <a:bodyPr anchor="t" anchorCtr="0">
            <a:normAutofit/>
          </a:bodyPr>
          <a:lstStyle>
            <a:lvl1pPr algn="l">
              <a:lnSpc>
                <a:spcPct val="85000"/>
              </a:lnSpc>
              <a:defRPr sz="2800" cap="all" baseline="0">
                <a:solidFill>
                  <a:schemeClr val="tx1"/>
                </a:solidFill>
              </a:defRPr>
            </a:lvl1pPr>
          </a:lstStyle>
          <a:p>
            <a:r>
              <a:rPr lang="en-US" dirty="0"/>
              <a:t>Click to edit Master title style for long title</a:t>
            </a:r>
          </a:p>
        </p:txBody>
      </p:sp>
      <p:sp>
        <p:nvSpPr>
          <p:cNvPr id="3" name="Subtitle 2"/>
          <p:cNvSpPr>
            <a:spLocks noGrp="1"/>
          </p:cNvSpPr>
          <p:nvPr>
            <p:ph type="subTitle" idx="1" hasCustomPrompt="1"/>
          </p:nvPr>
        </p:nvSpPr>
        <p:spPr>
          <a:xfrm>
            <a:off x="416024" y="1863501"/>
            <a:ext cx="7341862" cy="268852"/>
          </a:xfrm>
        </p:spPr>
        <p:txBody>
          <a:bodyPr>
            <a:normAutofit/>
          </a:bodyPr>
          <a:lstStyle>
            <a:lvl1pPr marL="0" indent="0" algn="l">
              <a:buNone/>
              <a:defRPr sz="16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print-friendly title slide option</a:t>
            </a:r>
          </a:p>
        </p:txBody>
      </p:sp>
    </p:spTree>
    <p:extLst>
      <p:ext uri="{BB962C8B-B14F-4D97-AF65-F5344CB8AC3E}">
        <p14:creationId xmlns:p14="http://schemas.microsoft.com/office/powerpoint/2010/main" val="33688945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030A8D-056E-C243-A14A-68F898AFC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8F7A36A5-BCCC-B84A-82A6-FE6A2A585C3F}"/>
              </a:ext>
            </a:extLst>
          </p:cNvPr>
          <p:cNvPicPr>
            <a:picLocks noChangeAspect="1"/>
          </p:cNvPicPr>
          <p:nvPr userDrawn="1"/>
        </p:nvPicPr>
        <p:blipFill>
          <a:blip r:embed="rId3"/>
          <a:stretch>
            <a:fillRect/>
          </a:stretch>
        </p:blipFill>
        <p:spPr>
          <a:xfrm>
            <a:off x="3098313" y="548640"/>
            <a:ext cx="3938591" cy="2587752"/>
          </a:xfrm>
          <a:prstGeom prst="rect">
            <a:avLst/>
          </a:prstGeom>
        </p:spPr>
      </p:pic>
      <p:sp>
        <p:nvSpPr>
          <p:cNvPr id="2" name="Title 1"/>
          <p:cNvSpPr>
            <a:spLocks noGrp="1"/>
          </p:cNvSpPr>
          <p:nvPr>
            <p:ph type="ctrTitle" hasCustomPrompt="1"/>
          </p:nvPr>
        </p:nvSpPr>
        <p:spPr>
          <a:xfrm>
            <a:off x="398986" y="1097350"/>
            <a:ext cx="5972786" cy="526667"/>
          </a:xfrm>
        </p:spPr>
        <p:txBody>
          <a:bodyPr anchor="t" anchorCtr="0">
            <a:normAutofit/>
          </a:bodyPr>
          <a:lstStyle>
            <a:lvl1pPr algn="l">
              <a:defRPr sz="2800" cap="all" baseline="0">
                <a:solidFill>
                  <a:schemeClr val="bg1"/>
                </a:solidFill>
              </a:defRPr>
            </a:lvl1pPr>
          </a:lstStyle>
          <a:p>
            <a:r>
              <a:rPr lang="en-US" dirty="0"/>
              <a:t>Master short title style</a:t>
            </a:r>
          </a:p>
        </p:txBody>
      </p:sp>
      <p:sp>
        <p:nvSpPr>
          <p:cNvPr id="3" name="Subtitle 2"/>
          <p:cNvSpPr>
            <a:spLocks noGrp="1"/>
          </p:cNvSpPr>
          <p:nvPr>
            <p:ph type="subTitle" idx="1" hasCustomPrompt="1"/>
          </p:nvPr>
        </p:nvSpPr>
        <p:spPr>
          <a:xfrm>
            <a:off x="416025" y="1624017"/>
            <a:ext cx="5955748" cy="268852"/>
          </a:xfrm>
        </p:spPr>
        <p:txBody>
          <a:bodyPr>
            <a:normAutofit/>
          </a:bodyPr>
          <a:lstStyle>
            <a:lvl1pPr marL="0" indent="0" algn="l">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title slide option for projecting</a:t>
            </a:r>
          </a:p>
        </p:txBody>
      </p:sp>
    </p:spTree>
    <p:extLst>
      <p:ext uri="{BB962C8B-B14F-4D97-AF65-F5344CB8AC3E}">
        <p14:creationId xmlns:p14="http://schemas.microsoft.com/office/powerpoint/2010/main" val="20284282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4D8242-EDD5-9742-9C4D-825A1E463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a:extLst>
              <a:ext uri="{FF2B5EF4-FFF2-40B4-BE49-F238E27FC236}">
                <a16:creationId xmlns:a16="http://schemas.microsoft.com/office/drawing/2014/main" id="{8F7A36A5-BCCC-B84A-82A6-FE6A2A585C3F}"/>
              </a:ext>
            </a:extLst>
          </p:cNvPr>
          <p:cNvPicPr>
            <a:picLocks noChangeAspect="1"/>
          </p:cNvPicPr>
          <p:nvPr userDrawn="1"/>
        </p:nvPicPr>
        <p:blipFill>
          <a:blip r:embed="rId3"/>
          <a:stretch>
            <a:fillRect/>
          </a:stretch>
        </p:blipFill>
        <p:spPr>
          <a:xfrm>
            <a:off x="3098313" y="548640"/>
            <a:ext cx="3938591" cy="2587752"/>
          </a:xfrm>
          <a:prstGeom prst="rect">
            <a:avLst/>
          </a:prstGeom>
        </p:spPr>
      </p:pic>
      <p:sp>
        <p:nvSpPr>
          <p:cNvPr id="2" name="Title 1"/>
          <p:cNvSpPr>
            <a:spLocks noGrp="1"/>
          </p:cNvSpPr>
          <p:nvPr>
            <p:ph type="ctrTitle" hasCustomPrompt="1"/>
          </p:nvPr>
        </p:nvSpPr>
        <p:spPr>
          <a:xfrm>
            <a:off x="398986" y="1097350"/>
            <a:ext cx="5972786" cy="526667"/>
          </a:xfrm>
        </p:spPr>
        <p:txBody>
          <a:bodyPr anchor="t" anchorCtr="0">
            <a:normAutofit/>
          </a:bodyPr>
          <a:lstStyle>
            <a:lvl1pPr algn="l">
              <a:defRPr sz="2800" cap="all" baseline="0">
                <a:solidFill>
                  <a:schemeClr val="tx1"/>
                </a:solidFill>
              </a:defRPr>
            </a:lvl1pPr>
          </a:lstStyle>
          <a:p>
            <a:r>
              <a:rPr lang="en-US" dirty="0"/>
              <a:t>Master short title style</a:t>
            </a:r>
          </a:p>
        </p:txBody>
      </p:sp>
      <p:sp>
        <p:nvSpPr>
          <p:cNvPr id="3" name="Subtitle 2"/>
          <p:cNvSpPr>
            <a:spLocks noGrp="1"/>
          </p:cNvSpPr>
          <p:nvPr>
            <p:ph type="subTitle" idx="1" hasCustomPrompt="1"/>
          </p:nvPr>
        </p:nvSpPr>
        <p:spPr>
          <a:xfrm>
            <a:off x="416025" y="1624017"/>
            <a:ext cx="5955748" cy="268852"/>
          </a:xfrm>
        </p:spPr>
        <p:txBody>
          <a:bodyPr>
            <a:normAutofit/>
          </a:bodyPr>
          <a:lstStyle>
            <a:lvl1pPr marL="0" indent="0" algn="l">
              <a:buNone/>
              <a:defRPr sz="16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print-friendly title slide option</a:t>
            </a:r>
          </a:p>
        </p:txBody>
      </p:sp>
    </p:spTree>
    <p:extLst>
      <p:ext uri="{BB962C8B-B14F-4D97-AF65-F5344CB8AC3E}">
        <p14:creationId xmlns:p14="http://schemas.microsoft.com/office/powerpoint/2010/main" val="23727082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66087" y="323721"/>
            <a:ext cx="7697585" cy="740309"/>
          </a:xfrm>
          <a:prstGeom prst="rect">
            <a:avLst/>
          </a:prstGeom>
        </p:spPr>
        <p:txBody>
          <a:bodyPr vert="horz" lIns="0" tIns="0" rIns="0" bIns="0" rtlCol="0" anchor="t" anchorCtr="0">
            <a:noAutofit/>
          </a:bodyPr>
          <a:lstStyle>
            <a:lvl1pPr>
              <a:defRPr sz="2400" b="0" i="0">
                <a:latin typeface="Arial" charset="0"/>
                <a:ea typeface="Arial" charset="0"/>
                <a:cs typeface="Arial" charset="0"/>
              </a:defRPr>
            </a:lvl1pPr>
          </a:lstStyle>
          <a:p>
            <a:r>
              <a:rPr lang="en-US"/>
              <a:t>Click to edit Master title style</a:t>
            </a:r>
            <a:endParaRPr lang="en-US" dirty="0"/>
          </a:p>
        </p:txBody>
      </p:sp>
      <p:sp>
        <p:nvSpPr>
          <p:cNvPr id="7"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8"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9"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13" name="Text Placeholder 3"/>
          <p:cNvSpPr>
            <a:spLocks noGrp="1"/>
          </p:cNvSpPr>
          <p:nvPr>
            <p:ph type="body" sz="half" idx="11"/>
          </p:nvPr>
        </p:nvSpPr>
        <p:spPr>
          <a:xfrm>
            <a:off x="365759" y="1463040"/>
            <a:ext cx="8482099" cy="3263504"/>
          </a:xfrm>
        </p:spPr>
        <p:txBody>
          <a:bodyPr lIns="0" tIns="0" rIns="0" bIns="0">
            <a:noAutofit/>
          </a:bodyPr>
          <a:lstStyle>
            <a:lvl1pPr marL="0" indent="0">
              <a:lnSpc>
                <a:spcPct val="150000"/>
              </a:lnSpc>
              <a:buNone/>
              <a:defRPr sz="1100" b="0" i="0">
                <a:latin typeface="Arial" charset="0"/>
                <a:ea typeface="Arial" charset="0"/>
                <a:cs typeface="Arial" charset="0"/>
              </a:defRPr>
            </a:lvl1pPr>
            <a:lvl2pPr marL="457200" indent="-228600">
              <a:lnSpc>
                <a:spcPct val="150000"/>
              </a:lnSpc>
              <a:buFont typeface="Arial" charset="0"/>
              <a:buChar char="•"/>
              <a:defRPr sz="1050" b="0" i="0">
                <a:latin typeface="Arial" charset="0"/>
                <a:ea typeface="Arial" charset="0"/>
                <a:cs typeface="Arial" charset="0"/>
              </a:defRPr>
            </a:lvl2pPr>
            <a:lvl3pPr marL="731520" indent="-228600">
              <a:lnSpc>
                <a:spcPct val="150000"/>
              </a:lnSpc>
              <a:buFont typeface="Arial" charset="0"/>
              <a:buChar char="•"/>
              <a:defRPr sz="1050" b="0" i="0">
                <a:latin typeface="Arial" charset="0"/>
                <a:ea typeface="Arial" charset="0"/>
                <a:cs typeface="Arial" charset="0"/>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p:txBody>
      </p:sp>
      <p:sp>
        <p:nvSpPr>
          <p:cNvPr id="14" name="Text Placeholder 2"/>
          <p:cNvSpPr>
            <a:spLocks noGrp="1"/>
          </p:cNvSpPr>
          <p:nvPr>
            <p:ph idx="1" hasCustomPrompt="1"/>
          </p:nvPr>
        </p:nvSpPr>
        <p:spPr>
          <a:xfrm>
            <a:off x="365759" y="1097280"/>
            <a:ext cx="7797339" cy="312035"/>
          </a:xfrm>
          <a:prstGeom prst="rect">
            <a:avLst/>
          </a:prstGeom>
        </p:spPr>
        <p:txBody>
          <a:bodyPr vert="horz" lIns="0" tIns="0" rIns="0" bIns="0" rtlCol="0">
            <a:normAutofit/>
          </a:bodyPr>
          <a:lstStyle>
            <a:lvl1pPr marL="0" indent="0">
              <a:buFontTx/>
              <a:buNone/>
              <a:defRPr sz="1800" b="0" i="0">
                <a:latin typeface="Arial" charset="0"/>
                <a:ea typeface="Arial" charset="0"/>
                <a:cs typeface="Arial" charset="0"/>
              </a:defRPr>
            </a:lvl1pPr>
          </a:lstStyle>
          <a:p>
            <a:pPr lvl="0"/>
            <a:r>
              <a:rPr lang="en-US" dirty="0"/>
              <a:t>Edit Master 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66087" y="323721"/>
            <a:ext cx="7871980" cy="740309"/>
          </a:xfrm>
          <a:prstGeom prst="rect">
            <a:avLst/>
          </a:prstGeom>
        </p:spPr>
        <p:txBody>
          <a:bodyPr vert="horz" lIns="0" tIns="0" rIns="0" bIns="0" rtlCol="0" anchor="t" anchorCtr="0">
            <a:noAutofit/>
          </a:bodyPr>
          <a:lstStyle>
            <a:lvl1pPr>
              <a:defRPr sz="2400" b="0" i="0">
                <a:latin typeface="Arial" charset="0"/>
                <a:ea typeface="Arial" charset="0"/>
                <a:cs typeface="Arial" charset="0"/>
              </a:defRPr>
            </a:lvl1pPr>
          </a:lstStyle>
          <a:p>
            <a:r>
              <a:rPr lang="en-US"/>
              <a:t>Click to edit Master title style</a:t>
            </a:r>
            <a:endParaRPr lang="en-US" dirty="0"/>
          </a:p>
        </p:txBody>
      </p:sp>
      <p:sp>
        <p:nvSpPr>
          <p:cNvPr id="12"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13"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14"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17" name="Text Placeholder 3"/>
          <p:cNvSpPr>
            <a:spLocks noGrp="1"/>
          </p:cNvSpPr>
          <p:nvPr>
            <p:ph type="body" sz="half" idx="11"/>
          </p:nvPr>
        </p:nvSpPr>
        <p:spPr>
          <a:xfrm>
            <a:off x="365760" y="1463040"/>
            <a:ext cx="4023360" cy="3263504"/>
          </a:xfrm>
        </p:spPr>
        <p:txBody>
          <a:bodyPr lIns="0" tIns="0" rIns="0" bIns="0">
            <a:noAutofit/>
          </a:bodyPr>
          <a:lstStyle>
            <a:lvl1pPr marL="0" indent="0">
              <a:lnSpc>
                <a:spcPct val="150000"/>
              </a:lnSpc>
              <a:buNone/>
              <a:defRPr sz="1100" b="0" i="0">
                <a:latin typeface="Arial" charset="0"/>
                <a:ea typeface="Arial" charset="0"/>
                <a:cs typeface="Arial" charset="0"/>
              </a:defRPr>
            </a:lvl1pPr>
            <a:lvl2pPr marL="457200" indent="-228600">
              <a:lnSpc>
                <a:spcPct val="150000"/>
              </a:lnSpc>
              <a:buFont typeface="Arial" charset="0"/>
              <a:buChar char="•"/>
              <a:defRPr sz="1050" b="0" i="0">
                <a:latin typeface="Arial" charset="0"/>
                <a:ea typeface="Arial" charset="0"/>
                <a:cs typeface="Arial" charset="0"/>
              </a:defRPr>
            </a:lvl2pPr>
            <a:lvl3pPr marL="731520" indent="-228600">
              <a:lnSpc>
                <a:spcPct val="150000"/>
              </a:lnSpc>
              <a:buFont typeface="Arial" charset="0"/>
              <a:buChar char="•"/>
              <a:defRPr sz="1050" b="0" i="0">
                <a:latin typeface="Arial" charset="0"/>
                <a:ea typeface="Arial" charset="0"/>
                <a:cs typeface="Arial" charset="0"/>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18" name="Text Placeholder 3"/>
          <p:cNvSpPr>
            <a:spLocks noGrp="1"/>
          </p:cNvSpPr>
          <p:nvPr>
            <p:ph type="body" sz="half" idx="12"/>
          </p:nvPr>
        </p:nvSpPr>
        <p:spPr>
          <a:xfrm>
            <a:off x="4824499" y="1463040"/>
            <a:ext cx="4023360" cy="3263504"/>
          </a:xfrm>
        </p:spPr>
        <p:txBody>
          <a:bodyPr lIns="0" tIns="0" rIns="0" bIns="0">
            <a:noAutofit/>
          </a:bodyPr>
          <a:lstStyle>
            <a:lvl1pPr marL="0" indent="0">
              <a:lnSpc>
                <a:spcPct val="150000"/>
              </a:lnSpc>
              <a:buNone/>
              <a:defRPr sz="1100" b="0" i="0">
                <a:latin typeface="Arial" charset="0"/>
                <a:ea typeface="Arial" charset="0"/>
                <a:cs typeface="Arial" charset="0"/>
              </a:defRPr>
            </a:lvl1pPr>
            <a:lvl2pPr marL="457200" indent="-228600">
              <a:lnSpc>
                <a:spcPct val="150000"/>
              </a:lnSpc>
              <a:buFont typeface="Arial" charset="0"/>
              <a:buChar char="•"/>
              <a:defRPr sz="1050" b="0" i="0">
                <a:latin typeface="Arial" charset="0"/>
                <a:ea typeface="Arial" charset="0"/>
                <a:cs typeface="Arial" charset="0"/>
              </a:defRPr>
            </a:lvl2pPr>
            <a:lvl3pPr marL="731520" indent="-228600">
              <a:lnSpc>
                <a:spcPct val="150000"/>
              </a:lnSpc>
              <a:buFont typeface="Arial" charset="0"/>
              <a:buChar char="•"/>
              <a:defRPr sz="1050" b="0" i="0">
                <a:latin typeface="Arial" charset="0"/>
                <a:ea typeface="Arial" charset="0"/>
                <a:cs typeface="Arial" charset="0"/>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19" name="Text Placeholder 2"/>
          <p:cNvSpPr>
            <a:spLocks noGrp="1"/>
          </p:cNvSpPr>
          <p:nvPr>
            <p:ph idx="1" hasCustomPrompt="1"/>
          </p:nvPr>
        </p:nvSpPr>
        <p:spPr>
          <a:xfrm>
            <a:off x="365760" y="1097280"/>
            <a:ext cx="4023360" cy="312035"/>
          </a:xfrm>
          <a:prstGeom prst="rect">
            <a:avLst/>
          </a:prstGeom>
        </p:spPr>
        <p:txBody>
          <a:bodyPr vert="horz" lIns="0" tIns="0" rIns="0" bIns="0" rtlCol="0">
            <a:normAutofit/>
          </a:bodyPr>
          <a:lstStyle>
            <a:lvl1pPr marL="0" indent="0">
              <a:buFontTx/>
              <a:buNone/>
              <a:defRPr sz="1800" b="0" i="0">
                <a:latin typeface="Arial" charset="0"/>
                <a:ea typeface="Arial" charset="0"/>
                <a:cs typeface="Arial" charset="0"/>
              </a:defRPr>
            </a:lvl1pPr>
          </a:lstStyle>
          <a:p>
            <a:pPr lvl="0"/>
            <a:r>
              <a:rPr lang="en-US" dirty="0"/>
              <a:t>Edit Master sub-title</a:t>
            </a:r>
          </a:p>
        </p:txBody>
      </p:sp>
      <p:sp>
        <p:nvSpPr>
          <p:cNvPr id="9" name="Text Placeholder 2">
            <a:extLst>
              <a:ext uri="{FF2B5EF4-FFF2-40B4-BE49-F238E27FC236}">
                <a16:creationId xmlns:a16="http://schemas.microsoft.com/office/drawing/2014/main" id="{8B25AF3B-7371-544B-AE10-56D76D0EFEA8}"/>
              </a:ext>
            </a:extLst>
          </p:cNvPr>
          <p:cNvSpPr>
            <a:spLocks noGrp="1"/>
          </p:cNvSpPr>
          <p:nvPr>
            <p:ph idx="13" hasCustomPrompt="1"/>
          </p:nvPr>
        </p:nvSpPr>
        <p:spPr>
          <a:xfrm>
            <a:off x="4819226" y="1097280"/>
            <a:ext cx="4028633" cy="312035"/>
          </a:xfrm>
          <a:prstGeom prst="rect">
            <a:avLst/>
          </a:prstGeom>
        </p:spPr>
        <p:txBody>
          <a:bodyPr vert="horz" lIns="0" tIns="0" rIns="0" bIns="0" rtlCol="0">
            <a:normAutofit/>
          </a:bodyPr>
          <a:lstStyle>
            <a:lvl1pPr marL="0" indent="0">
              <a:buFontTx/>
              <a:buNone/>
              <a:defRPr sz="1800" b="0" i="0">
                <a:latin typeface="Arial" charset="0"/>
                <a:ea typeface="Arial" charset="0"/>
                <a:cs typeface="Arial" charset="0"/>
              </a:defRPr>
            </a:lvl1pPr>
          </a:lstStyle>
          <a:p>
            <a:pPr lvl="0"/>
            <a:r>
              <a:rPr lang="en-US" dirty="0"/>
              <a:t>Edit Master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 im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66087" y="323721"/>
            <a:ext cx="7697585" cy="740309"/>
          </a:xfrm>
          <a:prstGeom prst="rect">
            <a:avLst/>
          </a:prstGeom>
        </p:spPr>
        <p:txBody>
          <a:bodyPr vert="horz" lIns="0" tIns="0" rIns="0" bIns="0" rtlCol="0" anchor="t" anchorCtr="0">
            <a:noAutofit/>
          </a:bodyPr>
          <a:lstStyle>
            <a:lvl1pPr>
              <a:defRPr sz="2400">
                <a:latin typeface="Arial" charset="0"/>
                <a:ea typeface="Arial" charset="0"/>
                <a:cs typeface="Arial" charset="0"/>
              </a:defRPr>
            </a:lvl1pPr>
          </a:lstStyle>
          <a:p>
            <a:r>
              <a:rPr lang="en-US" dirty="0"/>
              <a:t>Click to edit Master title style</a:t>
            </a:r>
          </a:p>
        </p:txBody>
      </p:sp>
      <p:sp>
        <p:nvSpPr>
          <p:cNvPr id="12"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13"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14"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17" name="Text Placeholder 3"/>
          <p:cNvSpPr>
            <a:spLocks noGrp="1"/>
          </p:cNvSpPr>
          <p:nvPr>
            <p:ph type="body" sz="half" idx="11"/>
          </p:nvPr>
        </p:nvSpPr>
        <p:spPr>
          <a:xfrm>
            <a:off x="365760" y="1463040"/>
            <a:ext cx="4069080" cy="3263504"/>
          </a:xfrm>
        </p:spPr>
        <p:txBody>
          <a:bodyPr lIns="0" tIns="0" rIns="0" bIns="0">
            <a:noAutofit/>
          </a:bodyPr>
          <a:lstStyle>
            <a:lvl1pPr marL="0" indent="0">
              <a:lnSpc>
                <a:spcPct val="150000"/>
              </a:lnSpc>
              <a:buNone/>
              <a:defRPr sz="1100" b="0" i="0">
                <a:latin typeface="Arial" charset="0"/>
                <a:ea typeface="Arial" charset="0"/>
                <a:cs typeface="Arial" charset="0"/>
              </a:defRPr>
            </a:lvl1pPr>
            <a:lvl2pPr marL="457200" indent="-228600">
              <a:lnSpc>
                <a:spcPct val="150000"/>
              </a:lnSpc>
              <a:buFont typeface="Arial" charset="0"/>
              <a:buChar char="•"/>
              <a:defRPr sz="1050" b="0" i="0">
                <a:latin typeface="Arial" charset="0"/>
                <a:ea typeface="Arial" charset="0"/>
                <a:cs typeface="Arial" charset="0"/>
              </a:defRPr>
            </a:lvl2pPr>
            <a:lvl3pPr marL="731520" indent="-228600">
              <a:lnSpc>
                <a:spcPct val="150000"/>
              </a:lnSpc>
              <a:buFont typeface="Arial" charset="0"/>
              <a:buChar char="•"/>
              <a:defRPr sz="1050" b="0" i="0">
                <a:latin typeface="Arial" charset="0"/>
                <a:ea typeface="Arial" charset="0"/>
                <a:cs typeface="Arial" charset="0"/>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0"/>
            <a:endParaRPr lang="en-US" dirty="0"/>
          </a:p>
        </p:txBody>
      </p:sp>
      <p:sp>
        <p:nvSpPr>
          <p:cNvPr id="19" name="Text Placeholder 2"/>
          <p:cNvSpPr>
            <a:spLocks noGrp="1"/>
          </p:cNvSpPr>
          <p:nvPr>
            <p:ph idx="1" hasCustomPrompt="1"/>
          </p:nvPr>
        </p:nvSpPr>
        <p:spPr>
          <a:xfrm>
            <a:off x="365759" y="1097280"/>
            <a:ext cx="7797339" cy="312035"/>
          </a:xfrm>
          <a:prstGeom prst="rect">
            <a:avLst/>
          </a:prstGeom>
        </p:spPr>
        <p:txBody>
          <a:bodyPr vert="horz" lIns="0" tIns="0" rIns="0" bIns="0" rtlCol="0">
            <a:normAutofit/>
          </a:bodyPr>
          <a:lstStyle>
            <a:lvl1pPr marL="0" indent="0">
              <a:buFontTx/>
              <a:buNone/>
              <a:defRPr sz="1800" b="0" i="0">
                <a:latin typeface="Arial" charset="0"/>
                <a:ea typeface="Arial" charset="0"/>
                <a:cs typeface="Arial" charset="0"/>
              </a:defRPr>
            </a:lvl1pPr>
          </a:lstStyle>
          <a:p>
            <a:pPr lvl="0"/>
            <a:r>
              <a:rPr lang="en-US" dirty="0"/>
              <a:t>Edit Master sub-title</a:t>
            </a:r>
          </a:p>
        </p:txBody>
      </p:sp>
      <p:sp>
        <p:nvSpPr>
          <p:cNvPr id="4" name="Picture Placeholder 3"/>
          <p:cNvSpPr>
            <a:spLocks noGrp="1"/>
          </p:cNvSpPr>
          <p:nvPr>
            <p:ph type="pic" sz="quarter" idx="12"/>
          </p:nvPr>
        </p:nvSpPr>
        <p:spPr>
          <a:xfrm>
            <a:off x="4778375" y="1463675"/>
            <a:ext cx="4068763" cy="3264408"/>
          </a:xfrm>
          <a:solidFill>
            <a:srgbClr val="F6F6F6"/>
          </a:solidFill>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column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66087" y="323721"/>
            <a:ext cx="7855046" cy="740309"/>
          </a:xfrm>
          <a:prstGeom prst="rect">
            <a:avLst/>
          </a:prstGeom>
        </p:spPr>
        <p:txBody>
          <a:bodyPr vert="horz" lIns="0" tIns="0" rIns="0" bIns="0" rtlCol="0" anchor="t" anchorCtr="0">
            <a:noAutofit/>
          </a:bodyPr>
          <a:lstStyle>
            <a:lvl1pPr>
              <a:defRPr sz="2400" b="0" i="0">
                <a:latin typeface="Arial" charset="0"/>
                <a:ea typeface="Arial" charset="0"/>
                <a:cs typeface="Arial" charset="0"/>
              </a:defRPr>
            </a:lvl1pPr>
          </a:lstStyle>
          <a:p>
            <a:r>
              <a:rPr lang="en-US" dirty="0"/>
              <a:t>Click to edit Master title style</a:t>
            </a:r>
          </a:p>
        </p:txBody>
      </p:sp>
      <p:sp>
        <p:nvSpPr>
          <p:cNvPr id="12"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13"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14"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16" name="Table Placeholder 15">
            <a:extLst>
              <a:ext uri="{FF2B5EF4-FFF2-40B4-BE49-F238E27FC236}">
                <a16:creationId xmlns:a16="http://schemas.microsoft.com/office/drawing/2014/main" id="{8B3EC4CA-7B55-0C4A-8E02-FCA7880D5CAA}"/>
              </a:ext>
            </a:extLst>
          </p:cNvPr>
          <p:cNvSpPr>
            <a:spLocks noGrp="1"/>
          </p:cNvSpPr>
          <p:nvPr>
            <p:ph type="tbl" sz="quarter" idx="10"/>
          </p:nvPr>
        </p:nvSpPr>
        <p:spPr>
          <a:xfrm>
            <a:off x="365125" y="1262062"/>
            <a:ext cx="8482734" cy="3462337"/>
          </a:xfrm>
        </p:spPr>
        <p:txBody>
          <a:bodyPr/>
          <a:lstStyle/>
          <a:p>
            <a:endParaRPr lang="en-US" dirty="0"/>
          </a:p>
        </p:txBody>
      </p:sp>
    </p:spTree>
    <p:extLst>
      <p:ext uri="{BB962C8B-B14F-4D97-AF65-F5344CB8AC3E}">
        <p14:creationId xmlns:p14="http://schemas.microsoft.com/office/powerpoint/2010/main" val="342069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2 column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366087" y="323721"/>
            <a:ext cx="7855046" cy="740309"/>
          </a:xfrm>
          <a:prstGeom prst="rect">
            <a:avLst/>
          </a:prstGeom>
        </p:spPr>
        <p:txBody>
          <a:bodyPr vert="horz" lIns="0" tIns="0" rIns="0" bIns="0" rtlCol="0" anchor="t" anchorCtr="0">
            <a:noAutofit/>
          </a:bodyPr>
          <a:lstStyle>
            <a:lvl1pPr>
              <a:defRPr sz="2400" b="0" i="0">
                <a:latin typeface="Arial" charset="0"/>
                <a:ea typeface="Arial" charset="0"/>
                <a:cs typeface="Arial" charset="0"/>
              </a:defRPr>
            </a:lvl1pPr>
          </a:lstStyle>
          <a:p>
            <a:r>
              <a:rPr lang="en-US" dirty="0"/>
              <a:t>Click to edit Master title style</a:t>
            </a:r>
          </a:p>
        </p:txBody>
      </p:sp>
      <p:sp>
        <p:nvSpPr>
          <p:cNvPr id="12" name="Date Placeholder 3"/>
          <p:cNvSpPr>
            <a:spLocks noGrp="1"/>
          </p:cNvSpPr>
          <p:nvPr>
            <p:ph type="dt" sz="half" idx="2"/>
          </p:nvPr>
        </p:nvSpPr>
        <p:spPr>
          <a:xfrm>
            <a:off x="365760" y="4916891"/>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13" name="Footer Placeholder 4"/>
          <p:cNvSpPr>
            <a:spLocks noGrp="1"/>
          </p:cNvSpPr>
          <p:nvPr>
            <p:ph type="ftr" sz="quarter" idx="3"/>
          </p:nvPr>
        </p:nvSpPr>
        <p:spPr>
          <a:xfrm>
            <a:off x="3028950" y="4916891"/>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14" name="Slide Number Placeholder 5"/>
          <p:cNvSpPr>
            <a:spLocks noGrp="1"/>
          </p:cNvSpPr>
          <p:nvPr>
            <p:ph type="sldNum" sz="quarter" idx="4"/>
          </p:nvPr>
        </p:nvSpPr>
        <p:spPr>
          <a:xfrm>
            <a:off x="6790459" y="4916891"/>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sp>
        <p:nvSpPr>
          <p:cNvPr id="7" name="Text Placeholder 3">
            <a:extLst>
              <a:ext uri="{FF2B5EF4-FFF2-40B4-BE49-F238E27FC236}">
                <a16:creationId xmlns:a16="http://schemas.microsoft.com/office/drawing/2014/main" id="{0F92779F-A476-454D-AB7F-182A764D3760}"/>
              </a:ext>
            </a:extLst>
          </p:cNvPr>
          <p:cNvSpPr>
            <a:spLocks noGrp="1"/>
          </p:cNvSpPr>
          <p:nvPr>
            <p:ph type="body" sz="half" idx="11"/>
          </p:nvPr>
        </p:nvSpPr>
        <p:spPr>
          <a:xfrm>
            <a:off x="1102468" y="3285358"/>
            <a:ext cx="1815831" cy="1312581"/>
          </a:xfrm>
        </p:spPr>
        <p:txBody>
          <a:bodyPr/>
          <a:lstStyle>
            <a:lvl1pPr algn="ctr">
              <a:defRPr/>
            </a:lvl1pPr>
          </a:lstStyle>
          <a:p>
            <a:pPr algn="ctr">
              <a:lnSpc>
                <a:spcPts val="1200"/>
              </a:lnSpc>
              <a:spcBef>
                <a:spcPts val="400"/>
              </a:spcBef>
            </a:pPr>
            <a:r>
              <a:rPr lang="en-US" dirty="0"/>
              <a:t>Rose Martinez</a:t>
            </a:r>
          </a:p>
          <a:p>
            <a:pPr algn="ctr">
              <a:lnSpc>
                <a:spcPts val="1200"/>
              </a:lnSpc>
              <a:spcBef>
                <a:spcPts val="400"/>
              </a:spcBef>
            </a:pPr>
            <a:r>
              <a:rPr lang="en-US" sz="800" dirty="0">
                <a:solidFill>
                  <a:srgbClr val="898989"/>
                </a:solidFill>
              </a:rPr>
              <a:t>Principal Underwriter – Cyber</a:t>
            </a:r>
          </a:p>
          <a:p>
            <a:pPr algn="ctr">
              <a:lnSpc>
                <a:spcPts val="1200"/>
              </a:lnSpc>
              <a:spcBef>
                <a:spcPts val="400"/>
              </a:spcBef>
            </a:pPr>
            <a:r>
              <a:rPr lang="en-US" sz="800" dirty="0"/>
              <a:t>There are many variations of passages of lorem </a:t>
            </a:r>
            <a:r>
              <a:rPr lang="en-US" sz="800" dirty="0" err="1"/>
              <a:t>ipsu</a:t>
            </a:r>
            <a:r>
              <a:rPr lang="en-US" sz="800" dirty="0"/>
              <a:t> </a:t>
            </a:r>
            <a:r>
              <a:rPr lang="en-US" sz="800" dirty="0" err="1"/>
              <a:t>mdolor</a:t>
            </a:r>
            <a:r>
              <a:rPr lang="en-US" sz="800" dirty="0"/>
              <a:t> sit </a:t>
            </a:r>
            <a:r>
              <a:rPr lang="en-US" sz="800" dirty="0" err="1"/>
              <a:t>amet</a:t>
            </a:r>
            <a:r>
              <a:rPr lang="en-US" sz="800" dirty="0"/>
              <a:t>.</a:t>
            </a:r>
          </a:p>
        </p:txBody>
      </p:sp>
      <p:sp>
        <p:nvSpPr>
          <p:cNvPr id="8" name="Rectangle 7">
            <a:extLst>
              <a:ext uri="{FF2B5EF4-FFF2-40B4-BE49-F238E27FC236}">
                <a16:creationId xmlns:a16="http://schemas.microsoft.com/office/drawing/2014/main" id="{41321804-A921-FF40-896B-6AECD768432E}"/>
              </a:ext>
            </a:extLst>
          </p:cNvPr>
          <p:cNvSpPr/>
          <p:nvPr userDrawn="1"/>
        </p:nvSpPr>
        <p:spPr>
          <a:xfrm>
            <a:off x="869005" y="1463040"/>
            <a:ext cx="2286000" cy="3265043"/>
          </a:xfrm>
          <a:prstGeom prst="rect">
            <a:avLst/>
          </a:prstGeom>
          <a:noFill/>
          <a:ln w="6350">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7B3C8AB-7D7A-5A42-BDEF-DE3B45976375}"/>
              </a:ext>
            </a:extLst>
          </p:cNvPr>
          <p:cNvSpPr/>
          <p:nvPr userDrawn="1"/>
        </p:nvSpPr>
        <p:spPr>
          <a:xfrm>
            <a:off x="3433864" y="1463039"/>
            <a:ext cx="2286000" cy="3265043"/>
          </a:xfrm>
          <a:prstGeom prst="rect">
            <a:avLst/>
          </a:prstGeom>
          <a:noFill/>
          <a:ln w="6350">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A1B973-87BD-FD49-AB33-A4AD9BC974A4}"/>
              </a:ext>
            </a:extLst>
          </p:cNvPr>
          <p:cNvSpPr/>
          <p:nvPr userDrawn="1"/>
        </p:nvSpPr>
        <p:spPr>
          <a:xfrm>
            <a:off x="5998723" y="1463040"/>
            <a:ext cx="2286000" cy="3265043"/>
          </a:xfrm>
          <a:prstGeom prst="rect">
            <a:avLst/>
          </a:prstGeom>
          <a:noFill/>
          <a:ln w="6350">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84F2FDA-A999-7544-B935-C3FA82FCACF8}"/>
              </a:ext>
            </a:extLst>
          </p:cNvPr>
          <p:cNvSpPr/>
          <p:nvPr userDrawn="1"/>
        </p:nvSpPr>
        <p:spPr>
          <a:xfrm>
            <a:off x="869005" y="1404349"/>
            <a:ext cx="2286000" cy="64008"/>
          </a:xfrm>
          <a:prstGeom prst="rect">
            <a:avLst/>
          </a:prstGeom>
          <a:solidFill>
            <a:srgbClr val="00AEEF"/>
          </a:solidFill>
          <a:ln w="6350">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7BD9830-654D-FC49-ABFD-4E75CF328DA4}"/>
              </a:ext>
            </a:extLst>
          </p:cNvPr>
          <p:cNvSpPr/>
          <p:nvPr userDrawn="1"/>
        </p:nvSpPr>
        <p:spPr>
          <a:xfrm>
            <a:off x="3433864" y="1404349"/>
            <a:ext cx="2286000" cy="64008"/>
          </a:xfrm>
          <a:prstGeom prst="rect">
            <a:avLst/>
          </a:prstGeom>
          <a:solidFill>
            <a:srgbClr val="FBAF22"/>
          </a:solidFill>
          <a:ln w="6350">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287329C-EF80-F549-B908-2C029F6212C5}"/>
              </a:ext>
            </a:extLst>
          </p:cNvPr>
          <p:cNvSpPr/>
          <p:nvPr userDrawn="1"/>
        </p:nvSpPr>
        <p:spPr>
          <a:xfrm>
            <a:off x="5998723" y="1404349"/>
            <a:ext cx="2286000" cy="64008"/>
          </a:xfrm>
          <a:prstGeom prst="rect">
            <a:avLst/>
          </a:prstGeom>
          <a:solidFill>
            <a:srgbClr val="4BD779"/>
          </a:solidFill>
          <a:ln w="6350">
            <a:solidFill>
              <a:srgbClr val="DFDF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4C217CA-FBAC-5445-80A0-E799EB172A7C}"/>
              </a:ext>
            </a:extLst>
          </p:cNvPr>
          <p:cNvSpPr>
            <a:spLocks noGrp="1"/>
          </p:cNvSpPr>
          <p:nvPr>
            <p:ph type="pic" sz="quarter" idx="12"/>
          </p:nvPr>
        </p:nvSpPr>
        <p:spPr>
          <a:xfrm>
            <a:off x="1382254" y="1808676"/>
            <a:ext cx="1256258" cy="1256258"/>
          </a:xfrm>
        </p:spPr>
        <p:txBody>
          <a:bodyPr/>
          <a:lstStyle/>
          <a:p>
            <a:endParaRPr lang="en-US"/>
          </a:p>
        </p:txBody>
      </p:sp>
      <p:sp>
        <p:nvSpPr>
          <p:cNvPr id="24" name="Picture Placeholder 2">
            <a:extLst>
              <a:ext uri="{FF2B5EF4-FFF2-40B4-BE49-F238E27FC236}">
                <a16:creationId xmlns:a16="http://schemas.microsoft.com/office/drawing/2014/main" id="{1459A33A-E17E-4E43-A578-3F942CBD6C38}"/>
              </a:ext>
            </a:extLst>
          </p:cNvPr>
          <p:cNvSpPr>
            <a:spLocks noGrp="1"/>
          </p:cNvSpPr>
          <p:nvPr>
            <p:ph type="pic" sz="quarter" idx="13"/>
          </p:nvPr>
        </p:nvSpPr>
        <p:spPr>
          <a:xfrm>
            <a:off x="3947654" y="1830966"/>
            <a:ext cx="1256258" cy="1256258"/>
          </a:xfrm>
        </p:spPr>
        <p:txBody>
          <a:bodyPr/>
          <a:lstStyle/>
          <a:p>
            <a:endParaRPr lang="en-US"/>
          </a:p>
        </p:txBody>
      </p:sp>
      <p:sp>
        <p:nvSpPr>
          <p:cNvPr id="25" name="Picture Placeholder 2">
            <a:extLst>
              <a:ext uri="{FF2B5EF4-FFF2-40B4-BE49-F238E27FC236}">
                <a16:creationId xmlns:a16="http://schemas.microsoft.com/office/drawing/2014/main" id="{3CCBD8F1-0843-5347-A3C4-80F5DAE0C588}"/>
              </a:ext>
            </a:extLst>
          </p:cNvPr>
          <p:cNvSpPr>
            <a:spLocks noGrp="1"/>
          </p:cNvSpPr>
          <p:nvPr>
            <p:ph type="pic" sz="quarter" idx="14"/>
          </p:nvPr>
        </p:nvSpPr>
        <p:spPr>
          <a:xfrm>
            <a:off x="6513594" y="1830966"/>
            <a:ext cx="1256258" cy="1256258"/>
          </a:xfrm>
        </p:spPr>
        <p:txBody>
          <a:bodyPr/>
          <a:lstStyle/>
          <a:p>
            <a:endParaRPr lang="en-US"/>
          </a:p>
        </p:txBody>
      </p:sp>
      <p:sp>
        <p:nvSpPr>
          <p:cNvPr id="26" name="Text Placeholder 3">
            <a:extLst>
              <a:ext uri="{FF2B5EF4-FFF2-40B4-BE49-F238E27FC236}">
                <a16:creationId xmlns:a16="http://schemas.microsoft.com/office/drawing/2014/main" id="{FAE4241D-A7AF-0540-BCC3-A70F8253C10F}"/>
              </a:ext>
            </a:extLst>
          </p:cNvPr>
          <p:cNvSpPr>
            <a:spLocks noGrp="1"/>
          </p:cNvSpPr>
          <p:nvPr>
            <p:ph type="body" sz="half" idx="15"/>
          </p:nvPr>
        </p:nvSpPr>
        <p:spPr>
          <a:xfrm>
            <a:off x="3667869" y="3285358"/>
            <a:ext cx="1815831" cy="1312581"/>
          </a:xfrm>
        </p:spPr>
        <p:txBody>
          <a:bodyPr/>
          <a:lstStyle>
            <a:lvl1pPr algn="ctr">
              <a:defRPr/>
            </a:lvl1pPr>
          </a:lstStyle>
          <a:p>
            <a:pPr algn="ctr">
              <a:lnSpc>
                <a:spcPts val="1200"/>
              </a:lnSpc>
              <a:spcBef>
                <a:spcPts val="400"/>
              </a:spcBef>
            </a:pPr>
            <a:r>
              <a:rPr lang="en-US" dirty="0"/>
              <a:t>Rose Martinez</a:t>
            </a:r>
          </a:p>
          <a:p>
            <a:pPr algn="ctr">
              <a:lnSpc>
                <a:spcPts val="1200"/>
              </a:lnSpc>
              <a:spcBef>
                <a:spcPts val="400"/>
              </a:spcBef>
            </a:pPr>
            <a:r>
              <a:rPr lang="en-US" sz="800" dirty="0">
                <a:solidFill>
                  <a:srgbClr val="898989"/>
                </a:solidFill>
              </a:rPr>
              <a:t>Principal Underwriter – Cyber</a:t>
            </a:r>
          </a:p>
          <a:p>
            <a:pPr algn="ctr">
              <a:lnSpc>
                <a:spcPts val="1200"/>
              </a:lnSpc>
              <a:spcBef>
                <a:spcPts val="400"/>
              </a:spcBef>
            </a:pPr>
            <a:r>
              <a:rPr lang="en-US" sz="800" dirty="0"/>
              <a:t>There are many variations of passages of lorem </a:t>
            </a:r>
            <a:r>
              <a:rPr lang="en-US" sz="800" dirty="0" err="1"/>
              <a:t>ipsu</a:t>
            </a:r>
            <a:r>
              <a:rPr lang="en-US" sz="800" dirty="0"/>
              <a:t> </a:t>
            </a:r>
            <a:r>
              <a:rPr lang="en-US" sz="800" dirty="0" err="1"/>
              <a:t>mdolor</a:t>
            </a:r>
            <a:r>
              <a:rPr lang="en-US" sz="800" dirty="0"/>
              <a:t> sit </a:t>
            </a:r>
            <a:r>
              <a:rPr lang="en-US" sz="800" dirty="0" err="1"/>
              <a:t>amet</a:t>
            </a:r>
            <a:r>
              <a:rPr lang="en-US" sz="800" dirty="0"/>
              <a:t>.</a:t>
            </a:r>
          </a:p>
        </p:txBody>
      </p:sp>
      <p:sp>
        <p:nvSpPr>
          <p:cNvPr id="27" name="Text Placeholder 3">
            <a:extLst>
              <a:ext uri="{FF2B5EF4-FFF2-40B4-BE49-F238E27FC236}">
                <a16:creationId xmlns:a16="http://schemas.microsoft.com/office/drawing/2014/main" id="{E33DD422-9E2A-D042-A3A3-EBB3557CFEE3}"/>
              </a:ext>
            </a:extLst>
          </p:cNvPr>
          <p:cNvSpPr>
            <a:spLocks noGrp="1"/>
          </p:cNvSpPr>
          <p:nvPr>
            <p:ph type="body" sz="half" idx="16"/>
          </p:nvPr>
        </p:nvSpPr>
        <p:spPr>
          <a:xfrm>
            <a:off x="6233269" y="3285358"/>
            <a:ext cx="1815831" cy="1312581"/>
          </a:xfrm>
        </p:spPr>
        <p:txBody>
          <a:bodyPr/>
          <a:lstStyle>
            <a:lvl1pPr algn="ctr">
              <a:defRPr/>
            </a:lvl1pPr>
          </a:lstStyle>
          <a:p>
            <a:pPr algn="ctr">
              <a:lnSpc>
                <a:spcPts val="1200"/>
              </a:lnSpc>
              <a:spcBef>
                <a:spcPts val="400"/>
              </a:spcBef>
            </a:pPr>
            <a:r>
              <a:rPr lang="en-US" dirty="0"/>
              <a:t>Rose Martinez</a:t>
            </a:r>
          </a:p>
          <a:p>
            <a:pPr algn="ctr">
              <a:lnSpc>
                <a:spcPts val="1200"/>
              </a:lnSpc>
              <a:spcBef>
                <a:spcPts val="400"/>
              </a:spcBef>
            </a:pPr>
            <a:r>
              <a:rPr lang="en-US" sz="800" dirty="0">
                <a:solidFill>
                  <a:srgbClr val="898989"/>
                </a:solidFill>
              </a:rPr>
              <a:t>Principal Underwriter – Cyber</a:t>
            </a:r>
          </a:p>
          <a:p>
            <a:pPr algn="ctr">
              <a:lnSpc>
                <a:spcPts val="1200"/>
              </a:lnSpc>
              <a:spcBef>
                <a:spcPts val="400"/>
              </a:spcBef>
            </a:pPr>
            <a:r>
              <a:rPr lang="en-US" sz="800" dirty="0"/>
              <a:t>There are many variations of passages of lorem </a:t>
            </a:r>
            <a:r>
              <a:rPr lang="en-US" sz="800" dirty="0" err="1"/>
              <a:t>ipsu</a:t>
            </a:r>
            <a:r>
              <a:rPr lang="en-US" sz="800" dirty="0"/>
              <a:t> </a:t>
            </a:r>
            <a:r>
              <a:rPr lang="en-US" sz="800" dirty="0" err="1"/>
              <a:t>mdolor</a:t>
            </a:r>
            <a:r>
              <a:rPr lang="en-US" sz="800" dirty="0"/>
              <a:t> sit </a:t>
            </a:r>
            <a:r>
              <a:rPr lang="en-US" sz="800" dirty="0" err="1"/>
              <a:t>amet</a:t>
            </a:r>
            <a:r>
              <a:rPr lang="en-US" sz="800" dirty="0"/>
              <a:t>.</a:t>
            </a:r>
          </a:p>
        </p:txBody>
      </p:sp>
    </p:spTree>
    <p:extLst>
      <p:ext uri="{BB962C8B-B14F-4D97-AF65-F5344CB8AC3E}">
        <p14:creationId xmlns:p14="http://schemas.microsoft.com/office/powerpoint/2010/main" val="166970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26618"/>
            <a:ext cx="7886700" cy="740664"/>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365760" y="1369219"/>
            <a:ext cx="7886700" cy="326350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365760" y="4919472"/>
            <a:ext cx="2057400" cy="273844"/>
          </a:xfrm>
          <a:prstGeom prst="rect">
            <a:avLst/>
          </a:prstGeom>
        </p:spPr>
        <p:txBody>
          <a:bodyPr vert="horz" lIns="0" tIns="0" rIns="0" bIns="0" rtlCol="0" anchor="t" anchorCtr="0"/>
          <a:lstStyle>
            <a:lvl1pPr algn="l">
              <a:defRPr sz="700" baseline="0">
                <a:solidFill>
                  <a:schemeClr val="tx1">
                    <a:tint val="75000"/>
                  </a:schemeClr>
                </a:solidFill>
                <a:latin typeface="Arial" charset="0"/>
                <a:ea typeface="Arial" charset="0"/>
                <a:cs typeface="Arial" charset="0"/>
              </a:defRPr>
            </a:lvl1pPr>
          </a:lstStyle>
          <a:p>
            <a:fld id="{C764DE79-268F-4C1A-8933-263129D2AF90}" type="datetimeFigureOut">
              <a:rPr lang="en-US" smtClean="0"/>
              <a:pPr/>
              <a:t>3/24/2022</a:t>
            </a:fld>
            <a:endParaRPr lang="en-US" dirty="0"/>
          </a:p>
        </p:txBody>
      </p:sp>
      <p:sp>
        <p:nvSpPr>
          <p:cNvPr id="5" name="Footer Placeholder 4"/>
          <p:cNvSpPr>
            <a:spLocks noGrp="1"/>
          </p:cNvSpPr>
          <p:nvPr>
            <p:ph type="ftr" sz="quarter" idx="3"/>
          </p:nvPr>
        </p:nvSpPr>
        <p:spPr>
          <a:xfrm>
            <a:off x="3028950" y="4919472"/>
            <a:ext cx="3086100" cy="273844"/>
          </a:xfrm>
          <a:prstGeom prst="rect">
            <a:avLst/>
          </a:prstGeom>
        </p:spPr>
        <p:txBody>
          <a:bodyPr vert="horz" lIns="0" tIns="0" rIns="0" bIns="0" rtlCol="0" anchor="t" anchorCtr="0"/>
          <a:lstStyle>
            <a:lvl1pPr algn="ctr">
              <a:defRPr sz="700" baseline="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790459" y="4919472"/>
            <a:ext cx="2057400" cy="273844"/>
          </a:xfrm>
          <a:prstGeom prst="rect">
            <a:avLst/>
          </a:prstGeom>
        </p:spPr>
        <p:txBody>
          <a:bodyPr vert="horz" lIns="0" tIns="0" rIns="0" bIns="0" rtlCol="0" anchor="t" anchorCtr="0"/>
          <a:lstStyle>
            <a:lvl1pPr algn="r">
              <a:defRPr sz="700" baseline="0">
                <a:solidFill>
                  <a:schemeClr val="tx1">
                    <a:tint val="75000"/>
                  </a:schemeClr>
                </a:solidFill>
                <a:latin typeface="Arial" charset="0"/>
                <a:ea typeface="Arial" charset="0"/>
                <a:cs typeface="Arial" charset="0"/>
              </a:defRPr>
            </a:lvl1pPr>
          </a:lstStyle>
          <a:p>
            <a:fld id="{C50D2B73-9606-4EBE-9992-6F1DBFF64F4B}" type="slidenum">
              <a:rPr lang="en-US" smtClean="0"/>
              <a:pPr/>
              <a:t>‹#›</a:t>
            </a:fld>
            <a:endParaRPr lang="en-US"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74607" y="318490"/>
            <a:ext cx="635000" cy="381000"/>
          </a:xfrm>
          <a:prstGeom prst="rect">
            <a:avLst/>
          </a:prstGeom>
        </p:spPr>
      </p:pic>
    </p:spTree>
    <p:extLst>
      <p:ext uri="{BB962C8B-B14F-4D97-AF65-F5344CB8AC3E}">
        <p14:creationId xmlns:p14="http://schemas.microsoft.com/office/powerpoint/2010/main" val="644454364"/>
      </p:ext>
    </p:extLst>
  </p:cSld>
  <p:clrMap bg1="lt1" tx1="dk1" bg2="lt2" tx2="dk2" accent1="accent1" accent2="accent2" accent3="accent3" accent4="accent4" accent5="accent5" accent6="accent6" hlink="hlink" folHlink="folHlink"/>
  <p:sldLayoutIdLst>
    <p:sldLayoutId id="2147483670" r:id="rId1"/>
    <p:sldLayoutId id="2147483693" r:id="rId2"/>
    <p:sldLayoutId id="2147483694" r:id="rId3"/>
    <p:sldLayoutId id="2147483690" r:id="rId4"/>
    <p:sldLayoutId id="2147483676" r:id="rId5"/>
    <p:sldLayoutId id="2147483674" r:id="rId6"/>
    <p:sldLayoutId id="2147483683" r:id="rId7"/>
    <p:sldLayoutId id="2147483689" r:id="rId8"/>
    <p:sldLayoutId id="2147483691" r:id="rId9"/>
    <p:sldLayoutId id="2147483692" r:id="rId10"/>
    <p:sldLayoutId id="2147483685" r:id="rId11"/>
    <p:sldLayoutId id="2147483684" r:id="rId12"/>
    <p:sldLayoutId id="2147483678" r:id="rId13"/>
    <p:sldLayoutId id="2147483687" r:id="rId14"/>
    <p:sldLayoutId id="2147483696" r:id="rId15"/>
  </p:sldLayoutIdLst>
  <p:hf hdr="0" ftr="0" dt="0"/>
  <p:txStyles>
    <p:titleStyle>
      <a:lvl1pPr algn="l" defTabSz="685800" rtl="0" eaLnBrk="1" latinLnBrk="0" hangingPunct="1">
        <a:lnSpc>
          <a:spcPct val="90000"/>
        </a:lnSpc>
        <a:spcBef>
          <a:spcPct val="0"/>
        </a:spcBef>
        <a:buNone/>
        <a:defRPr sz="2400" kern="1200" baseline="0">
          <a:solidFill>
            <a:schemeClr val="tx1"/>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buFontTx/>
        <a:buNone/>
        <a:defRPr sz="11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Open Sans"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solidFill>
          <a:latin typeface="Open Sans"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1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EE28-ADBD-4C2A-B3F6-BACE59641E7B}"/>
              </a:ext>
            </a:extLst>
          </p:cNvPr>
          <p:cNvSpPr>
            <a:spLocks noGrp="1"/>
          </p:cNvSpPr>
          <p:nvPr>
            <p:ph type="ctrTitle"/>
          </p:nvPr>
        </p:nvSpPr>
        <p:spPr/>
        <p:txBody>
          <a:bodyPr>
            <a:noAutofit/>
          </a:bodyPr>
          <a:lstStyle/>
          <a:p>
            <a:r>
              <a:rPr lang="de-CH" b="1" dirty="0">
                <a:latin typeface="Calibri" panose="020F0502020204030204" pitchFamily="34" charset="0"/>
                <a:cs typeface="Arial" panose="020B0604020202020204" pitchFamily="34" charset="0"/>
              </a:rPr>
              <a:t>AXIS UK Gender Pay Gap Reporting</a:t>
            </a:r>
            <a:br>
              <a:rPr lang="de-CH" b="1" dirty="0">
                <a:latin typeface="Calibri" panose="020F0502020204030204" pitchFamily="34" charset="0"/>
                <a:cs typeface="Arial" panose="020B0604020202020204" pitchFamily="34" charset="0"/>
              </a:rPr>
            </a:br>
            <a:endParaRPr lang="de-CH" sz="2400" b="1" dirty="0">
              <a:latin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A730D154-1193-479A-B44F-8EBC44584DE6}"/>
              </a:ext>
            </a:extLst>
          </p:cNvPr>
          <p:cNvSpPr>
            <a:spLocks noGrp="1"/>
          </p:cNvSpPr>
          <p:nvPr>
            <p:ph type="subTitle" idx="1"/>
          </p:nvPr>
        </p:nvSpPr>
        <p:spPr/>
        <p:txBody>
          <a:bodyPr/>
          <a:lstStyle/>
          <a:p>
            <a:r>
              <a:rPr lang="en-GB" dirty="0"/>
              <a:t>As at 5</a:t>
            </a:r>
            <a:r>
              <a:rPr lang="en-GB" baseline="30000" dirty="0"/>
              <a:t>th</a:t>
            </a:r>
            <a:r>
              <a:rPr lang="en-GB" dirty="0"/>
              <a:t> April 2021</a:t>
            </a:r>
          </a:p>
        </p:txBody>
      </p:sp>
    </p:spTree>
    <p:extLst>
      <p:ext uri="{BB962C8B-B14F-4D97-AF65-F5344CB8AC3E}">
        <p14:creationId xmlns:p14="http://schemas.microsoft.com/office/powerpoint/2010/main" val="16663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24BE-5DE0-6F4B-937E-4360C0C57BBB}"/>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solidFill>
                  <a:srgbClr val="00B0F0"/>
                </a:solidFill>
                <a:latin typeface="+mj-lt"/>
              </a:rPr>
              <a:t>Introduction</a:t>
            </a:r>
          </a:p>
        </p:txBody>
      </p:sp>
      <p:sp>
        <p:nvSpPr>
          <p:cNvPr id="8" name="Text Placeholder 7">
            <a:extLst>
              <a:ext uri="{FF2B5EF4-FFF2-40B4-BE49-F238E27FC236}">
                <a16:creationId xmlns:a16="http://schemas.microsoft.com/office/drawing/2014/main" id="{8703AB4F-68E5-485C-8A2F-471BF55BE1E6}"/>
              </a:ext>
            </a:extLst>
          </p:cNvPr>
          <p:cNvSpPr>
            <a:spLocks noGrp="1"/>
          </p:cNvSpPr>
          <p:nvPr>
            <p:ph type="body" sz="half" idx="11"/>
          </p:nvPr>
        </p:nvSpPr>
        <p:spPr>
          <a:xfrm>
            <a:off x="314960" y="986790"/>
            <a:ext cx="6749032" cy="3263504"/>
          </a:xfrm>
        </p:spPr>
        <p:txBody>
          <a:bodyPr/>
          <a:lstStyle/>
          <a:p>
            <a:r>
              <a:rPr lang="en-GB" sz="1000" dirty="0">
                <a:solidFill>
                  <a:srgbClr val="221F1F"/>
                </a:solidFill>
                <a:latin typeface="Open Sans" panose="020B0606030504020204" pitchFamily="34" charset="0"/>
                <a:ea typeface="+mn-ea"/>
                <a:cs typeface="+mn-cs"/>
              </a:rPr>
              <a:t>AXIS Specialty Europe SE publishes its gap in gender pay in line with government regulations that came into force in 2018. Although as of 2020, our AXIS UK Services Ltd entity is no longer in scope of the regulations, we have chosen to continue to disclose our gender pay gap for this entity along with a combined analysis for both UK entities in order to show an overall view of the gender pay gap across our UK population.</a:t>
            </a:r>
          </a:p>
          <a:p>
            <a:endParaRPr lang="en-GB" sz="1000" dirty="0">
              <a:solidFill>
                <a:srgbClr val="221F1F"/>
              </a:solidFill>
              <a:latin typeface="Open Sans" panose="020B0606030504020204" pitchFamily="34" charset="0"/>
              <a:ea typeface="+mn-ea"/>
              <a:cs typeface="+mn-cs"/>
            </a:endParaRPr>
          </a:p>
          <a:p>
            <a:pPr>
              <a:spcBef>
                <a:spcPts val="0"/>
              </a:spcBef>
            </a:pPr>
            <a:r>
              <a:rPr lang="en-GB" sz="1000" dirty="0">
                <a:solidFill>
                  <a:srgbClr val="221F1F"/>
                </a:solidFill>
                <a:latin typeface="Open Sans" panose="020B0606030504020204" pitchFamily="34" charset="0"/>
                <a:ea typeface="+mn-ea"/>
                <a:cs typeface="+mn-cs"/>
              </a:rPr>
              <a:t>The gender pay gap measures the difference in pay between all males and females, regardless of role. It is not therefore a measure of pay equity, in that the purpose of the gender pay gap is not to compare the pay of employees delivering like for like work. </a:t>
            </a:r>
          </a:p>
          <a:p>
            <a:pPr>
              <a:spcBef>
                <a:spcPts val="0"/>
              </a:spcBef>
            </a:pPr>
            <a:endParaRPr lang="en-GB" sz="1000" dirty="0">
              <a:solidFill>
                <a:srgbClr val="221F1F"/>
              </a:solidFill>
              <a:latin typeface="Open Sans" panose="020B0606030504020204" pitchFamily="34" charset="0"/>
              <a:ea typeface="+mn-ea"/>
              <a:cs typeface="+mn-cs"/>
            </a:endParaRPr>
          </a:p>
          <a:p>
            <a:r>
              <a:rPr lang="en-GB" sz="1000" dirty="0">
                <a:solidFill>
                  <a:srgbClr val="221F1F"/>
                </a:solidFill>
                <a:latin typeface="Open Sans" panose="020B0606030504020204" pitchFamily="34" charset="0"/>
                <a:ea typeface="+mn-ea"/>
                <a:cs typeface="+mn-cs"/>
              </a:rPr>
              <a:t>Our analysis shows that we have a gender pay gap. While our gap has reduced year over year in most metrics, it remains too broad and in some metrics the gap has widened slightly. The biggest driver of our gender pay gap remains the higher representation of male employees in our most senior, and therefore highest paid, positions in the UK. In order to reduce the gap, we are continuing to make every effort to improve gender representation across the organisation.</a:t>
            </a:r>
          </a:p>
          <a:p>
            <a:endParaRPr lang="en-GB" sz="1000" dirty="0">
              <a:solidFill>
                <a:srgbClr val="221F1F"/>
              </a:solidFill>
              <a:latin typeface="Open Sans" panose="020B0606030504020204" pitchFamily="34" charset="0"/>
              <a:ea typeface="+mn-ea"/>
              <a:cs typeface="+mn-cs"/>
            </a:endParaRPr>
          </a:p>
          <a:p>
            <a:r>
              <a:rPr lang="en-GB" sz="1000" dirty="0">
                <a:solidFill>
                  <a:srgbClr val="221F1F"/>
                </a:solidFill>
                <a:latin typeface="Open Sans" panose="020B0606030504020204" pitchFamily="34" charset="0"/>
                <a:ea typeface="+mn-ea"/>
                <a:cs typeface="+mn-cs"/>
              </a:rPr>
              <a:t> </a:t>
            </a:r>
            <a:endParaRPr lang="en-GB" sz="1050" dirty="0"/>
          </a:p>
        </p:txBody>
      </p:sp>
      <p:pic>
        <p:nvPicPr>
          <p:cNvPr id="4" name="Picture 3" descr="A picture containing thread&#10;&#10;Description automatically generated">
            <a:extLst>
              <a:ext uri="{FF2B5EF4-FFF2-40B4-BE49-F238E27FC236}">
                <a16:creationId xmlns:a16="http://schemas.microsoft.com/office/drawing/2014/main" id="{EF0FA384-6277-45AA-AFC7-5669BB509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017" y="3006900"/>
            <a:ext cx="1861083" cy="1874166"/>
          </a:xfrm>
          <a:prstGeom prst="rect">
            <a:avLst/>
          </a:prstGeom>
        </p:spPr>
      </p:pic>
    </p:spTree>
    <p:extLst>
      <p:ext uri="{BB962C8B-B14F-4D97-AF65-F5344CB8AC3E}">
        <p14:creationId xmlns:p14="http://schemas.microsoft.com/office/powerpoint/2010/main" val="419353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A8A6F7-B139-4297-9D0C-366984ADEFC7}"/>
              </a:ext>
            </a:extLst>
          </p:cNvPr>
          <p:cNvPicPr>
            <a:picLocks noChangeAspect="1"/>
          </p:cNvPicPr>
          <p:nvPr/>
        </p:nvPicPr>
        <p:blipFill>
          <a:blip r:embed="rId3"/>
          <a:stretch>
            <a:fillRect/>
          </a:stretch>
        </p:blipFill>
        <p:spPr>
          <a:xfrm>
            <a:off x="15240" y="815332"/>
            <a:ext cx="8031480" cy="4335787"/>
          </a:xfrm>
          <a:prstGeom prst="rect">
            <a:avLst/>
          </a:prstGeom>
        </p:spPr>
      </p:pic>
      <p:sp>
        <p:nvSpPr>
          <p:cNvPr id="2" name="Title 1">
            <a:extLst>
              <a:ext uri="{FF2B5EF4-FFF2-40B4-BE49-F238E27FC236}">
                <a16:creationId xmlns:a16="http://schemas.microsoft.com/office/drawing/2014/main" id="{8DD48026-EABF-488C-BE87-3D359695CAAB}"/>
              </a:ext>
            </a:extLst>
          </p:cNvPr>
          <p:cNvSpPr>
            <a:spLocks noGrp="1"/>
          </p:cNvSpPr>
          <p:nvPr>
            <p:ph type="title"/>
          </p:nvPr>
        </p:nvSpPr>
        <p:spPr/>
        <p:txBody>
          <a:bodyPr/>
          <a:lstStyle/>
          <a:p>
            <a:r>
              <a:rPr lang="en-GB" dirty="0">
                <a:solidFill>
                  <a:srgbClr val="00B0F0"/>
                </a:solidFill>
              </a:rPr>
              <a:t>Our Numbers – AXIS UK Gender Pay Gap April 2021</a:t>
            </a:r>
          </a:p>
        </p:txBody>
      </p:sp>
      <p:sp>
        <p:nvSpPr>
          <p:cNvPr id="3" name="Slide Number Placeholder 2">
            <a:extLst>
              <a:ext uri="{FF2B5EF4-FFF2-40B4-BE49-F238E27FC236}">
                <a16:creationId xmlns:a16="http://schemas.microsoft.com/office/drawing/2014/main" id="{3A3455E9-881E-4845-887E-6B3E99B0F144}"/>
              </a:ext>
            </a:extLst>
          </p:cNvPr>
          <p:cNvSpPr>
            <a:spLocks noGrp="1"/>
          </p:cNvSpPr>
          <p:nvPr>
            <p:ph type="sldNum" sz="quarter" idx="4"/>
          </p:nvPr>
        </p:nvSpPr>
        <p:spPr/>
        <p:txBody>
          <a:bodyPr/>
          <a:lstStyle/>
          <a:p>
            <a:fld id="{C50D2B73-9606-4EBE-9992-6F1DBFF64F4B}" type="slidenum">
              <a:rPr lang="en-US" smtClean="0"/>
              <a:pPr/>
              <a:t>2</a:t>
            </a:fld>
            <a:endParaRPr lang="en-US" dirty="0"/>
          </a:p>
        </p:txBody>
      </p:sp>
      <p:sp>
        <p:nvSpPr>
          <p:cNvPr id="4" name="TextBox 3">
            <a:extLst>
              <a:ext uri="{FF2B5EF4-FFF2-40B4-BE49-F238E27FC236}">
                <a16:creationId xmlns:a16="http://schemas.microsoft.com/office/drawing/2014/main" id="{45D7704A-84B8-49C6-B88A-5F5F174BE448}"/>
              </a:ext>
            </a:extLst>
          </p:cNvPr>
          <p:cNvSpPr txBox="1"/>
          <p:nvPr/>
        </p:nvSpPr>
        <p:spPr>
          <a:xfrm>
            <a:off x="3757556" y="1798321"/>
            <a:ext cx="45719" cy="174407"/>
          </a:xfrm>
          <a:prstGeom prst="rect">
            <a:avLst/>
          </a:prstGeom>
          <a:noFill/>
        </p:spPr>
        <p:txBody>
          <a:bodyPr wrap="square" rtlCol="0">
            <a:spAutoFit/>
          </a:bodyPr>
          <a:lstStyle/>
          <a:p>
            <a:r>
              <a:rPr lang="en-GB" sz="800" baseline="30000" dirty="0"/>
              <a:t>1</a:t>
            </a:r>
          </a:p>
        </p:txBody>
      </p:sp>
      <p:sp>
        <p:nvSpPr>
          <p:cNvPr id="6" name="TextBox 5">
            <a:extLst>
              <a:ext uri="{FF2B5EF4-FFF2-40B4-BE49-F238E27FC236}">
                <a16:creationId xmlns:a16="http://schemas.microsoft.com/office/drawing/2014/main" id="{B20E1264-8FF8-46AA-9698-BBB97546A703}"/>
              </a:ext>
            </a:extLst>
          </p:cNvPr>
          <p:cNvSpPr txBox="1"/>
          <p:nvPr/>
        </p:nvSpPr>
        <p:spPr>
          <a:xfrm>
            <a:off x="2583628" y="3287358"/>
            <a:ext cx="58271" cy="174407"/>
          </a:xfrm>
          <a:prstGeom prst="rect">
            <a:avLst/>
          </a:prstGeom>
          <a:noFill/>
        </p:spPr>
        <p:txBody>
          <a:bodyPr wrap="square" rtlCol="0">
            <a:spAutoFit/>
          </a:bodyPr>
          <a:lstStyle/>
          <a:p>
            <a:r>
              <a:rPr lang="en-GB" sz="800" baseline="30000" dirty="0"/>
              <a:t>2</a:t>
            </a:r>
          </a:p>
        </p:txBody>
      </p:sp>
      <p:sp>
        <p:nvSpPr>
          <p:cNvPr id="8" name="TextBox 7">
            <a:extLst>
              <a:ext uri="{FF2B5EF4-FFF2-40B4-BE49-F238E27FC236}">
                <a16:creationId xmlns:a16="http://schemas.microsoft.com/office/drawing/2014/main" id="{56498DE5-1DA8-4AE6-B5CB-21B96472E4D4}"/>
              </a:ext>
            </a:extLst>
          </p:cNvPr>
          <p:cNvSpPr txBox="1"/>
          <p:nvPr/>
        </p:nvSpPr>
        <p:spPr>
          <a:xfrm>
            <a:off x="7327750" y="2469778"/>
            <a:ext cx="58271" cy="174407"/>
          </a:xfrm>
          <a:prstGeom prst="rect">
            <a:avLst/>
          </a:prstGeom>
          <a:noFill/>
        </p:spPr>
        <p:txBody>
          <a:bodyPr wrap="square" rtlCol="0">
            <a:spAutoFit/>
          </a:bodyPr>
          <a:lstStyle/>
          <a:p>
            <a:r>
              <a:rPr lang="en-GB" sz="800" baseline="30000" dirty="0"/>
              <a:t>3</a:t>
            </a:r>
          </a:p>
        </p:txBody>
      </p:sp>
      <p:sp>
        <p:nvSpPr>
          <p:cNvPr id="9" name="TextBox 8">
            <a:extLst>
              <a:ext uri="{FF2B5EF4-FFF2-40B4-BE49-F238E27FC236}">
                <a16:creationId xmlns:a16="http://schemas.microsoft.com/office/drawing/2014/main" id="{A75D192E-4913-4D94-B4AB-B2CDF07B09DC}"/>
              </a:ext>
            </a:extLst>
          </p:cNvPr>
          <p:cNvSpPr txBox="1"/>
          <p:nvPr/>
        </p:nvSpPr>
        <p:spPr>
          <a:xfrm>
            <a:off x="8059270" y="954742"/>
            <a:ext cx="1008530" cy="3093154"/>
          </a:xfrm>
          <a:prstGeom prst="rect">
            <a:avLst/>
          </a:prstGeom>
          <a:noFill/>
        </p:spPr>
        <p:txBody>
          <a:bodyPr wrap="square" rtlCol="0">
            <a:spAutoFit/>
          </a:bodyPr>
          <a:lstStyle/>
          <a:p>
            <a:r>
              <a:rPr lang="en-GB" sz="500" baseline="30000" dirty="0">
                <a:latin typeface="Calibri" panose="020F0502020204030204" pitchFamily="34" charset="0"/>
                <a:cs typeface="Calibri" panose="020F0502020204030204" pitchFamily="34" charset="0"/>
              </a:rPr>
              <a:t>1 </a:t>
            </a:r>
            <a:r>
              <a:rPr lang="en-GB" sz="500" dirty="0">
                <a:latin typeface="Calibri" panose="020F0502020204030204" pitchFamily="34" charset="0"/>
                <a:cs typeface="Calibri" panose="020F0502020204030204" pitchFamily="34" charset="0"/>
              </a:rPr>
              <a:t>The gap in median hourly pay is due to an increase in male representation in our Lead Professional roles as a result of hiring activity. The gap in pay between males and females at this level is closing and we are working hard to improve the diversity of candidates for all roles in the organisation. </a:t>
            </a:r>
          </a:p>
          <a:p>
            <a:endParaRPr lang="en-GB" sz="500" baseline="30000" dirty="0">
              <a:latin typeface="Calibri" panose="020F0502020204030204" pitchFamily="34" charset="0"/>
              <a:cs typeface="Calibri" panose="020F0502020204030204" pitchFamily="34" charset="0"/>
            </a:endParaRPr>
          </a:p>
          <a:p>
            <a:r>
              <a:rPr lang="en-GB" sz="500" baseline="30000" dirty="0">
                <a:latin typeface="Calibri" panose="020F0502020204030204" pitchFamily="34" charset="0"/>
                <a:cs typeface="Calibri" panose="020F0502020204030204" pitchFamily="34" charset="0"/>
              </a:rPr>
              <a:t>2 </a:t>
            </a:r>
            <a:r>
              <a:rPr lang="en-GB" sz="500" dirty="0">
                <a:latin typeface="Calibri" panose="020F0502020204030204" pitchFamily="34" charset="0"/>
                <a:cs typeface="Calibri" panose="020F0502020204030204" pitchFamily="34" charset="0"/>
              </a:rPr>
              <a:t>The gap in bonus pay participation is driven by the eligibility of males and females during our year end annual incentive review. Eligibility is driven by date of hire, with more females in this snapshot hired after the eligibility cut off date. In reality, only 4 eligible individuals did not receive an annual incentive across AXIS UK due to performance or having already tendered their resignation.</a:t>
            </a:r>
          </a:p>
          <a:p>
            <a:endParaRPr lang="en-GB" sz="500" baseline="30000" dirty="0">
              <a:latin typeface="Calibri" panose="020F0502020204030204" pitchFamily="34" charset="0"/>
              <a:cs typeface="Calibri" panose="020F0502020204030204" pitchFamily="34" charset="0"/>
            </a:endParaRPr>
          </a:p>
          <a:p>
            <a:r>
              <a:rPr lang="en-GB" sz="500" baseline="30000" dirty="0">
                <a:latin typeface="Calibri" panose="020F0502020204030204" pitchFamily="34" charset="0"/>
                <a:cs typeface="Calibri" panose="020F0502020204030204" pitchFamily="34" charset="0"/>
              </a:rPr>
              <a:t>3 </a:t>
            </a:r>
            <a:r>
              <a:rPr lang="en-GB" sz="500" dirty="0">
                <a:latin typeface="Calibri" panose="020F0502020204030204" pitchFamily="34" charset="0"/>
                <a:cs typeface="Calibri" panose="020F0502020204030204" pitchFamily="34" charset="0"/>
              </a:rPr>
              <a:t>The gap in mean and median bonus pay participation for AXIS UK Services Ltd is driven by the realignment of annual incentive award date for this entity, which resulted in both 2019 and 2020 annual incentive awards being paid during the snapshot period. Based on only the 2020 annual incentive awards, the gap would have reduced year over year  to 57.9% and 50.0% respectively.</a:t>
            </a:r>
          </a:p>
          <a:p>
            <a:endParaRPr lang="en-GB" sz="500" baseline="30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37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EEE4C-AFC7-4926-B5F2-5A83BC53B463}"/>
              </a:ext>
            </a:extLst>
          </p:cNvPr>
          <p:cNvSpPr>
            <a:spLocks noGrp="1"/>
          </p:cNvSpPr>
          <p:nvPr>
            <p:ph type="title"/>
          </p:nvPr>
        </p:nvSpPr>
        <p:spPr/>
        <p:txBody>
          <a:bodyPr/>
          <a:lstStyle/>
          <a:p>
            <a:r>
              <a:rPr lang="en-GB" dirty="0">
                <a:solidFill>
                  <a:srgbClr val="00B0F0"/>
                </a:solidFill>
              </a:rPr>
              <a:t>Steps We Are Taking</a:t>
            </a:r>
          </a:p>
        </p:txBody>
      </p:sp>
      <p:sp>
        <p:nvSpPr>
          <p:cNvPr id="3" name="Slide Number Placeholder 2">
            <a:extLst>
              <a:ext uri="{FF2B5EF4-FFF2-40B4-BE49-F238E27FC236}">
                <a16:creationId xmlns:a16="http://schemas.microsoft.com/office/drawing/2014/main" id="{48CFFB91-1233-4D23-B1D0-870E4BB7229B}"/>
              </a:ext>
            </a:extLst>
          </p:cNvPr>
          <p:cNvSpPr>
            <a:spLocks noGrp="1"/>
          </p:cNvSpPr>
          <p:nvPr>
            <p:ph type="sldNum" sz="quarter" idx="4"/>
          </p:nvPr>
        </p:nvSpPr>
        <p:spPr/>
        <p:txBody>
          <a:bodyPr/>
          <a:lstStyle/>
          <a:p>
            <a:fld id="{C618A85C-F30E-064C-92A1-F6D096BD447B}" type="slidenum">
              <a:rPr lang="en-US" smtClean="0"/>
              <a:t>3</a:t>
            </a:fld>
            <a:endParaRPr lang="en-US" dirty="0"/>
          </a:p>
        </p:txBody>
      </p:sp>
      <p:sp>
        <p:nvSpPr>
          <p:cNvPr id="5" name="Text Placeholder 4">
            <a:extLst>
              <a:ext uri="{FF2B5EF4-FFF2-40B4-BE49-F238E27FC236}">
                <a16:creationId xmlns:a16="http://schemas.microsoft.com/office/drawing/2014/main" id="{02CD60F1-82D0-4BEA-B8A1-6E8BBEE01CDE}"/>
              </a:ext>
            </a:extLst>
          </p:cNvPr>
          <p:cNvSpPr>
            <a:spLocks noGrp="1"/>
          </p:cNvSpPr>
          <p:nvPr>
            <p:ph type="body" sz="half" idx="11"/>
          </p:nvPr>
        </p:nvSpPr>
        <p:spPr>
          <a:xfrm>
            <a:off x="353059" y="1018540"/>
            <a:ext cx="8482099" cy="3263504"/>
          </a:xfrm>
        </p:spPr>
        <p:txBody>
          <a:bodyPr/>
          <a:lstStyle/>
          <a:p>
            <a:pPr>
              <a:spcAft>
                <a:spcPts val="800"/>
              </a:spcAft>
            </a:pPr>
            <a:r>
              <a:rPr lang="en-GB" sz="1000" dirty="0">
                <a:solidFill>
                  <a:srgbClr val="221F1F"/>
                </a:solidFill>
                <a:latin typeface="Open Sans" panose="020B0606030504020204" pitchFamily="34" charset="0"/>
                <a:ea typeface="+mn-ea"/>
                <a:cs typeface="+mn-cs"/>
              </a:rPr>
              <a:t>We know that to reduce our gap we need to attract and retain more women, particularly in leadership positions and we have plans in place to help us achieve this. Our most recent actions include partnering with Inclusivity to run a women’s return-to-work programme, establishing a Women’s Employee Resource Group to act as a partner to our global Diversity and Inclusion Council, and implementing leadership coaching and mentorship programmes to prepare and support internal candidates for mobility opportunities.  </a:t>
            </a:r>
          </a:p>
          <a:p>
            <a:pPr>
              <a:spcAft>
                <a:spcPts val="800"/>
              </a:spcAft>
            </a:pPr>
            <a:r>
              <a:rPr lang="en-GB" sz="1000" dirty="0">
                <a:solidFill>
                  <a:srgbClr val="221F1F"/>
                </a:solidFill>
                <a:latin typeface="Open Sans" panose="020B0606030504020204" pitchFamily="34" charset="0"/>
                <a:ea typeface="+mn-ea"/>
                <a:cs typeface="+mn-cs"/>
              </a:rPr>
              <a:t>These activities complement the existing initiatives within our global Diversity and Inclusion programme, aimed at building a more diverse and inclusive organisation. We recognise the valuable role that data plays in helping to drive greater diversity within AXIS, not least as it enables us to benchmark and measure progress. Therefore we are pleased to have been included in the Bloomberg Gender Equality Index for 2021 and 2022, which recognises our group’s commitment to gender equality through policy development, representation, and transparency.</a:t>
            </a:r>
          </a:p>
        </p:txBody>
      </p:sp>
      <p:sp>
        <p:nvSpPr>
          <p:cNvPr id="6" name="TextBox 5">
            <a:extLst>
              <a:ext uri="{FF2B5EF4-FFF2-40B4-BE49-F238E27FC236}">
                <a16:creationId xmlns:a16="http://schemas.microsoft.com/office/drawing/2014/main" id="{F5FC6683-237B-486A-9872-AFA230D31769}"/>
              </a:ext>
            </a:extLst>
          </p:cNvPr>
          <p:cNvSpPr txBox="1"/>
          <p:nvPr/>
        </p:nvSpPr>
        <p:spPr>
          <a:xfrm>
            <a:off x="408640" y="3349810"/>
            <a:ext cx="8348009" cy="1477328"/>
          </a:xfrm>
          <a:prstGeom prst="rect">
            <a:avLst/>
          </a:prstGeom>
          <a:noFill/>
          <a:ln>
            <a:noFill/>
          </a:ln>
        </p:spPr>
        <p:txBody>
          <a:bodyPr wrap="square" rtlCol="0">
            <a:spAutoFit/>
          </a:bodyPr>
          <a:lstStyle/>
          <a:p>
            <a:r>
              <a:rPr lang="en-US" sz="10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“I am proud to work for an </a:t>
            </a:r>
            <a:r>
              <a:rPr lang="en-US" sz="1000" i="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organisation</a:t>
            </a:r>
            <a:r>
              <a:rPr lang="en-US" sz="10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 where commitment to diversity and inclusion is part of the daily conversation. There is a level of authenticity and honesty at AXIS; we </a:t>
            </a:r>
            <a:r>
              <a:rPr lang="en-US" sz="1000" i="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recognise</a:t>
            </a:r>
            <a:r>
              <a:rPr lang="en-US" sz="10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 we have work to do and are constantly striving to do better. The foundations have been set through the introduction of employee-driven groups, the D&amp;I Council and local Advocates groups established in 2020  and more recently Employee Resource Groups.  </a:t>
            </a:r>
          </a:p>
          <a:p>
            <a:endParaRPr lang="en-US" sz="1000" i="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r>
              <a:rPr lang="en-US" sz="10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We are confident that our focus on gender equality will result in long term business benefit, bringing diversity of thought which will lead to a more innovative and dynamic </a:t>
            </a:r>
            <a:r>
              <a:rPr lang="en-US" sz="1000" i="1" dirty="0" err="1">
                <a:solidFill>
                  <a:srgbClr val="00B0F0"/>
                </a:solidFill>
                <a:latin typeface="Open Sans" panose="020B0606030504020204" pitchFamily="34" charset="0"/>
                <a:ea typeface="Open Sans" panose="020B0606030504020204" pitchFamily="34" charset="0"/>
                <a:cs typeface="Open Sans" panose="020B0606030504020204" pitchFamily="34" charset="0"/>
              </a:rPr>
              <a:t>organisation</a:t>
            </a:r>
            <a:r>
              <a:rPr lang="en-US" sz="10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a:t>
            </a:r>
            <a:endParaRPr lang="en-GB" sz="1000" i="1"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endParaRPr lang="en-GB" sz="1000"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a:p>
            <a:r>
              <a:rPr lang="en-GB" sz="1000" i="1" dirty="0">
                <a:solidFill>
                  <a:srgbClr val="00B0F0"/>
                </a:solidFill>
                <a:latin typeface="Open Sans" panose="020B0606030504020204" pitchFamily="34" charset="0"/>
                <a:ea typeface="Open Sans" panose="020B0606030504020204" pitchFamily="34" charset="0"/>
                <a:cs typeface="Open Sans" panose="020B0606030504020204" pitchFamily="34" charset="0"/>
              </a:rPr>
              <a:t>- Seema Bradbury, Co-Chair Diversity &amp; Inclusion Council.</a:t>
            </a:r>
          </a:p>
        </p:txBody>
      </p:sp>
    </p:spTree>
    <p:extLst>
      <p:ext uri="{BB962C8B-B14F-4D97-AF65-F5344CB8AC3E}">
        <p14:creationId xmlns:p14="http://schemas.microsoft.com/office/powerpoint/2010/main" val="127090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B552-14CC-42C8-B3BB-990E11FE349A}"/>
              </a:ext>
            </a:extLst>
          </p:cNvPr>
          <p:cNvSpPr>
            <a:spLocks noGrp="1"/>
          </p:cNvSpPr>
          <p:nvPr>
            <p:ph type="title"/>
          </p:nvPr>
        </p:nvSpPr>
        <p:spPr>
          <a:xfrm>
            <a:off x="183207" y="125601"/>
            <a:ext cx="7697585" cy="740309"/>
          </a:xfrm>
        </p:spPr>
        <p:txBody>
          <a:bodyPr/>
          <a:lstStyle/>
          <a:p>
            <a:r>
              <a:rPr lang="en-US" sz="2800" dirty="0">
                <a:solidFill>
                  <a:srgbClr val="00B0F0"/>
                </a:solidFill>
                <a:latin typeface="+mj-lt"/>
                <a:ea typeface="+mn-ea"/>
                <a:cs typeface="+mn-cs"/>
              </a:rPr>
              <a:t>Our Journey: 2021 Global D&amp;I Initiatives</a:t>
            </a:r>
          </a:p>
        </p:txBody>
      </p:sp>
      <p:pic>
        <p:nvPicPr>
          <p:cNvPr id="4" name="Picture 3" descr="Timeline&#10;&#10;Description automatically generated">
            <a:extLst>
              <a:ext uri="{FF2B5EF4-FFF2-40B4-BE49-F238E27FC236}">
                <a16:creationId xmlns:a16="http://schemas.microsoft.com/office/drawing/2014/main" id="{0866F3EC-F062-403D-8E17-3C0912CBE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702014"/>
            <a:ext cx="9083040" cy="4441486"/>
          </a:xfrm>
          <a:prstGeom prst="rect">
            <a:avLst/>
          </a:prstGeom>
        </p:spPr>
      </p:pic>
    </p:spTree>
    <p:extLst>
      <p:ext uri="{BB962C8B-B14F-4D97-AF65-F5344CB8AC3E}">
        <p14:creationId xmlns:p14="http://schemas.microsoft.com/office/powerpoint/2010/main" val="311901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EB552-14CC-42C8-B3BB-990E11FE349A}"/>
              </a:ext>
            </a:extLst>
          </p:cNvPr>
          <p:cNvSpPr>
            <a:spLocks noGrp="1"/>
          </p:cNvSpPr>
          <p:nvPr>
            <p:ph type="title"/>
          </p:nvPr>
        </p:nvSpPr>
        <p:spPr>
          <a:xfrm>
            <a:off x="298852" y="193733"/>
            <a:ext cx="7697585" cy="740309"/>
          </a:xfrm>
        </p:spPr>
        <p:txBody>
          <a:bodyPr/>
          <a:lstStyle/>
          <a:p>
            <a:r>
              <a:rPr lang="en-US" sz="2800" dirty="0">
                <a:solidFill>
                  <a:srgbClr val="00B0F0"/>
                </a:solidFill>
                <a:latin typeface="+mj-lt"/>
                <a:ea typeface="+mn-ea"/>
                <a:cs typeface="+mn-cs"/>
              </a:rPr>
              <a:t>2022 Global Focus Areas</a:t>
            </a:r>
          </a:p>
        </p:txBody>
      </p:sp>
      <p:sp>
        <p:nvSpPr>
          <p:cNvPr id="3" name="Slide Number Placeholder 2">
            <a:extLst>
              <a:ext uri="{FF2B5EF4-FFF2-40B4-BE49-F238E27FC236}">
                <a16:creationId xmlns:a16="http://schemas.microsoft.com/office/drawing/2014/main" id="{3428B1B8-6B2D-45FF-AF36-B27783C5944E}"/>
              </a:ext>
            </a:extLst>
          </p:cNvPr>
          <p:cNvSpPr>
            <a:spLocks noGrp="1"/>
          </p:cNvSpPr>
          <p:nvPr>
            <p:ph type="sldNum" sz="quarter" idx="4"/>
          </p:nvPr>
        </p:nvSpPr>
        <p:spPr>
          <a:xfrm>
            <a:off x="6790459" y="4993091"/>
            <a:ext cx="2057400" cy="273844"/>
          </a:xfrm>
        </p:spPr>
        <p:txBody>
          <a:bodyPr/>
          <a:lstStyle/>
          <a:p>
            <a:fld id="{C50D2B73-9606-4EBE-9992-6F1DBFF64F4B}" type="slidenum">
              <a:rPr lang="en-US" smtClean="0"/>
              <a:pPr/>
              <a:t>5</a:t>
            </a:fld>
            <a:endParaRPr lang="en-US" dirty="0"/>
          </a:p>
        </p:txBody>
      </p:sp>
      <p:sp>
        <p:nvSpPr>
          <p:cNvPr id="4" name="Rectangle 3">
            <a:extLst>
              <a:ext uri="{FF2B5EF4-FFF2-40B4-BE49-F238E27FC236}">
                <a16:creationId xmlns:a16="http://schemas.microsoft.com/office/drawing/2014/main" id="{63DB82D6-D1A7-4969-8D6E-10E4A7388579}"/>
              </a:ext>
            </a:extLst>
          </p:cNvPr>
          <p:cNvSpPr/>
          <p:nvPr/>
        </p:nvSpPr>
        <p:spPr>
          <a:xfrm>
            <a:off x="264459" y="567479"/>
            <a:ext cx="8032376" cy="415498"/>
          </a:xfrm>
          <a:prstGeom prst="rect">
            <a:avLst/>
          </a:prstGeom>
        </p:spPr>
        <p:txBody>
          <a:bodyPr wrap="square">
            <a:spAutoFit/>
          </a:bodyPr>
          <a:lstStyle/>
          <a:p>
            <a:pPr fontAlgn="base"/>
            <a:r>
              <a:rPr lang="en-US" sz="1000" b="1" dirty="0">
                <a:solidFill>
                  <a:srgbClr val="00B0F0"/>
                </a:solidFill>
                <a:latin typeface="Open Sans" panose="020B0606030504020204" pitchFamily="34" charset="0"/>
              </a:rPr>
              <a:t>To ensure we continue to make progress, the focus of our Diversity &amp; Inclusion strategy over the coming year is to drive a more diverse representation across our </a:t>
            </a:r>
            <a:r>
              <a:rPr lang="en-US" sz="1000" b="1" dirty="0" err="1">
                <a:solidFill>
                  <a:srgbClr val="00B0F0"/>
                </a:solidFill>
                <a:latin typeface="Open Sans" panose="020B0606030504020204" pitchFamily="34" charset="0"/>
              </a:rPr>
              <a:t>organisation</a:t>
            </a:r>
            <a:r>
              <a:rPr lang="en-US" sz="1000" b="1" dirty="0">
                <a:solidFill>
                  <a:srgbClr val="00B0F0"/>
                </a:solidFill>
                <a:latin typeface="Open Sans" panose="020B0606030504020204" pitchFamily="34" charset="0"/>
              </a:rPr>
              <a:t>.</a:t>
            </a:r>
          </a:p>
        </p:txBody>
      </p:sp>
      <p:pic>
        <p:nvPicPr>
          <p:cNvPr id="6" name="Picture 5">
            <a:extLst>
              <a:ext uri="{FF2B5EF4-FFF2-40B4-BE49-F238E27FC236}">
                <a16:creationId xmlns:a16="http://schemas.microsoft.com/office/drawing/2014/main" id="{EFFC317D-DEA0-42F4-87B3-DB2932657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904" y="1536700"/>
            <a:ext cx="3135099" cy="2933700"/>
          </a:xfrm>
          <a:prstGeom prst="rect">
            <a:avLst/>
          </a:prstGeom>
        </p:spPr>
      </p:pic>
      <p:sp>
        <p:nvSpPr>
          <p:cNvPr id="24" name="TextBox 23">
            <a:extLst>
              <a:ext uri="{FF2B5EF4-FFF2-40B4-BE49-F238E27FC236}">
                <a16:creationId xmlns:a16="http://schemas.microsoft.com/office/drawing/2014/main" id="{B4C0F610-D5D3-4C9B-A984-F6E5A9D7E89A}"/>
              </a:ext>
            </a:extLst>
          </p:cNvPr>
          <p:cNvSpPr txBox="1"/>
          <p:nvPr/>
        </p:nvSpPr>
        <p:spPr>
          <a:xfrm>
            <a:off x="6140450" y="2305050"/>
            <a:ext cx="2933700" cy="1000274"/>
          </a:xfrm>
          <a:prstGeom prst="rect">
            <a:avLst/>
          </a:prstGeom>
          <a:noFill/>
        </p:spPr>
        <p:txBody>
          <a:bodyPr wrap="square" rtlCol="0">
            <a:spAutoFit/>
          </a:bodyPr>
          <a:lstStyle/>
          <a:p>
            <a:r>
              <a:rPr lang="en-US" sz="800" b="1" dirty="0">
                <a:latin typeface="Open Sans" panose="020B0606030504020204" pitchFamily="34" charset="0"/>
                <a:ea typeface="Open Sans" panose="020B0606030504020204" pitchFamily="34" charset="0"/>
                <a:cs typeface="Open Sans" panose="020B0606030504020204" pitchFamily="34" charset="0"/>
              </a:rPr>
              <a:t>Understand the obstacles and create strategies to garner support for a diverse and inclusive environment </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Hold annual D&amp;I Forum In collaboration with ERGs</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Continue offering monthly D&amp;I Learning Experiences</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Distribution of quarterly updates  to AXIS managers which will include: 1)Key upcoming D&amp;I events to engage in 2) Past event highlights/outcomes </a:t>
            </a:r>
          </a:p>
        </p:txBody>
      </p:sp>
      <p:sp>
        <p:nvSpPr>
          <p:cNvPr id="25" name="TextBox 24">
            <a:extLst>
              <a:ext uri="{FF2B5EF4-FFF2-40B4-BE49-F238E27FC236}">
                <a16:creationId xmlns:a16="http://schemas.microsoft.com/office/drawing/2014/main" id="{7C2D2432-86D7-4536-AA97-F0629BF1C674}"/>
              </a:ext>
            </a:extLst>
          </p:cNvPr>
          <p:cNvSpPr txBox="1"/>
          <p:nvPr/>
        </p:nvSpPr>
        <p:spPr>
          <a:xfrm>
            <a:off x="5626100" y="3829050"/>
            <a:ext cx="3416300" cy="1123384"/>
          </a:xfrm>
          <a:prstGeom prst="rect">
            <a:avLst/>
          </a:prstGeom>
          <a:noFill/>
        </p:spPr>
        <p:txBody>
          <a:bodyPr wrap="square" rtlCol="0">
            <a:spAutoFit/>
          </a:bodyPr>
          <a:lstStyle/>
          <a:p>
            <a:r>
              <a:rPr lang="en-US" sz="800" b="1" dirty="0">
                <a:latin typeface="Open Sans" panose="020B0606030504020204" pitchFamily="34" charset="0"/>
                <a:ea typeface="Open Sans" panose="020B0606030504020204" pitchFamily="34" charset="0"/>
                <a:cs typeface="Open Sans" panose="020B0606030504020204" pitchFamily="34" charset="0"/>
              </a:rPr>
              <a:t>Expand diverse pools of talent through internal development, diverse school and </a:t>
            </a:r>
            <a:r>
              <a:rPr lang="en-US" sz="800" b="1" dirty="0" err="1">
                <a:latin typeface="Open Sans" panose="020B0606030504020204" pitchFamily="34" charset="0"/>
                <a:ea typeface="Open Sans" panose="020B0606030504020204" pitchFamily="34" charset="0"/>
                <a:cs typeface="Open Sans" panose="020B0606030504020204" pitchFamily="34" charset="0"/>
              </a:rPr>
              <a:t>organisation</a:t>
            </a:r>
            <a:r>
              <a:rPr lang="en-US" sz="800" b="1" dirty="0">
                <a:latin typeface="Open Sans" panose="020B0606030504020204" pitchFamily="34" charset="0"/>
                <a:ea typeface="Open Sans" panose="020B0606030504020204" pitchFamily="34" charset="0"/>
                <a:cs typeface="Open Sans" panose="020B0606030504020204" pitchFamily="34" charset="0"/>
              </a:rPr>
              <a:t> relationships, establishing diverse recruitment platforms and sourcing via AXIS colleagues’ networks.</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Monthly link of open leadership positions is sent to D&amp;I Council and ERGs to share with their social media networks. Analytics on our level of sharing will be reported quarterly. </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Identify additional resources to broaden our pool of diverse candidates for open roles</a:t>
            </a:r>
          </a:p>
        </p:txBody>
      </p:sp>
      <p:sp>
        <p:nvSpPr>
          <p:cNvPr id="26" name="TextBox 25">
            <a:extLst>
              <a:ext uri="{FF2B5EF4-FFF2-40B4-BE49-F238E27FC236}">
                <a16:creationId xmlns:a16="http://schemas.microsoft.com/office/drawing/2014/main" id="{4F8444A0-27C8-4C53-BC4E-BDCE3EC2A7C1}"/>
              </a:ext>
            </a:extLst>
          </p:cNvPr>
          <p:cNvSpPr txBox="1"/>
          <p:nvPr/>
        </p:nvSpPr>
        <p:spPr>
          <a:xfrm>
            <a:off x="69850" y="3841750"/>
            <a:ext cx="3232150" cy="1000274"/>
          </a:xfrm>
          <a:prstGeom prst="rect">
            <a:avLst/>
          </a:prstGeom>
          <a:noFill/>
        </p:spPr>
        <p:txBody>
          <a:bodyPr wrap="square" rtlCol="0">
            <a:spAutoFit/>
          </a:bodyPr>
          <a:lstStyle/>
          <a:p>
            <a:r>
              <a:rPr lang="en-US" sz="800" b="1" dirty="0">
                <a:latin typeface="Open Sans" panose="020B0606030504020204" pitchFamily="34" charset="0"/>
                <a:ea typeface="Open Sans" panose="020B0606030504020204" pitchFamily="34" charset="0"/>
                <a:cs typeface="Open Sans" panose="020B0606030504020204" pitchFamily="34" charset="0"/>
              </a:rPr>
              <a:t>Identify the most successful methods for expanding the number of diverse/nondiverse employees moving into new career opportunities</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Host annual mentor event </a:t>
            </a:r>
          </a:p>
          <a:p>
            <a:pPr marL="171450" indent="-171450">
              <a:buFont typeface="Arial" panose="020B0604020202020204" pitchFamily="34" charset="0"/>
              <a:buChar char="•"/>
            </a:pPr>
            <a:r>
              <a:rPr lang="en-US" sz="700" dirty="0">
                <a:solidFill>
                  <a:srgbClr val="221F1F"/>
                </a:solidFill>
                <a:latin typeface="Open Sans" panose="020B0606030504020204" pitchFamily="34" charset="0"/>
              </a:rPr>
              <a:t>Create, share, promote a well-defined menu of development options to managers and ensure their awareness of the </a:t>
            </a:r>
            <a:r>
              <a:rPr lang="en-US" sz="700" dirty="0" err="1">
                <a:solidFill>
                  <a:srgbClr val="221F1F"/>
                </a:solidFill>
                <a:latin typeface="Open Sans" panose="020B0606030504020204" pitchFamily="34" charset="0"/>
              </a:rPr>
              <a:t>programmes</a:t>
            </a:r>
            <a:r>
              <a:rPr lang="en-US" sz="700" dirty="0">
                <a:solidFill>
                  <a:srgbClr val="221F1F"/>
                </a:solidFill>
                <a:latin typeface="Open Sans" panose="020B0606030504020204" pitchFamily="34" charset="0"/>
              </a:rPr>
              <a:t> (e.g. Women’s Emerging Leaders, Women’s Insurance Breakfast Club, EZRA 1:1 coaching, etc.)   </a:t>
            </a:r>
          </a:p>
        </p:txBody>
      </p:sp>
      <p:sp>
        <p:nvSpPr>
          <p:cNvPr id="28" name="TextBox 27">
            <a:extLst>
              <a:ext uri="{FF2B5EF4-FFF2-40B4-BE49-F238E27FC236}">
                <a16:creationId xmlns:a16="http://schemas.microsoft.com/office/drawing/2014/main" id="{6CE5D3B0-285B-4E17-BB7E-8A1D9609A7E8}"/>
              </a:ext>
            </a:extLst>
          </p:cNvPr>
          <p:cNvSpPr txBox="1"/>
          <p:nvPr/>
        </p:nvSpPr>
        <p:spPr>
          <a:xfrm>
            <a:off x="2736850" y="989340"/>
            <a:ext cx="3822700" cy="907941"/>
          </a:xfrm>
          <a:prstGeom prst="rect">
            <a:avLst/>
          </a:prstGeom>
          <a:noFill/>
        </p:spPr>
        <p:txBody>
          <a:bodyPr wrap="square">
            <a:spAutoFit/>
          </a:bodyPr>
          <a:lstStyle/>
          <a:p>
            <a:r>
              <a:rPr lang="en-US" sz="800" b="1" dirty="0">
                <a:latin typeface="Open Sans" panose="020B0606030504020204" pitchFamily="34" charset="0"/>
                <a:ea typeface="Open Sans" panose="020B0606030504020204" pitchFamily="34" charset="0"/>
                <a:cs typeface="Open Sans" panose="020B0606030504020204" pitchFamily="34" charset="0"/>
              </a:rPr>
              <a:t>Establish, share and achieve 2022 gender and ethnicity senior leadership representation targets.</a:t>
            </a:r>
          </a:p>
          <a:p>
            <a:pPr marL="342900" indent="-342900">
              <a:buFont typeface="Arial" panose="020B0604020202020204" pitchFamily="34" charset="0"/>
              <a:buChar char="•"/>
            </a:pPr>
            <a:r>
              <a:rPr lang="en-US" sz="700" dirty="0">
                <a:solidFill>
                  <a:srgbClr val="221F1F"/>
                </a:solidFill>
                <a:latin typeface="Open Sans" panose="020B0606030504020204" pitchFamily="34" charset="0"/>
              </a:rPr>
              <a:t>Lead a self identification campaign to encourage and support employees in disclosing gender &amp; ethnicity data.</a:t>
            </a:r>
          </a:p>
          <a:p>
            <a:pPr marL="342900" indent="-342900">
              <a:buFont typeface="Arial" panose="020B0604020202020204" pitchFamily="34" charset="0"/>
              <a:buChar char="•"/>
            </a:pPr>
            <a:r>
              <a:rPr lang="en-US" sz="700" dirty="0">
                <a:solidFill>
                  <a:srgbClr val="221F1F"/>
                </a:solidFill>
                <a:latin typeface="Open Sans" panose="020B0606030504020204" pitchFamily="34" charset="0"/>
              </a:rPr>
              <a:t>Develop and implement process to internally report AXIS representation benchmarks and progress against those benchmarks twice annually.  </a:t>
            </a:r>
          </a:p>
          <a:p>
            <a:endParaRPr lang="en-US" sz="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745291B6-94C6-48C2-95BD-CDFDFD5F5CC6}"/>
              </a:ext>
            </a:extLst>
          </p:cNvPr>
          <p:cNvSpPr txBox="1"/>
          <p:nvPr/>
        </p:nvSpPr>
        <p:spPr>
          <a:xfrm>
            <a:off x="0" y="2305050"/>
            <a:ext cx="3079750" cy="1215717"/>
          </a:xfrm>
          <a:prstGeom prst="rect">
            <a:avLst/>
          </a:prstGeom>
          <a:noFill/>
        </p:spPr>
        <p:txBody>
          <a:bodyPr wrap="square" rtlCol="0">
            <a:spAutoFit/>
          </a:bodyPr>
          <a:lstStyle/>
          <a:p>
            <a:r>
              <a:rPr lang="en-US" sz="800" b="1" dirty="0">
                <a:latin typeface="Open Sans" panose="020B0606030504020204" pitchFamily="34" charset="0"/>
                <a:ea typeface="Open Sans" panose="020B0606030504020204" pitchFamily="34" charset="0"/>
                <a:cs typeface="Open Sans" panose="020B0606030504020204" pitchFamily="34" charset="0"/>
              </a:rPr>
              <a:t>We will share our views and engage in D&amp;I initiatives within the industry to demonstrate our commitment to D&amp;I.</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Increase AXIS participation in Dive In through ERG promotion and engagement</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Participate/sponsor targeted </a:t>
            </a:r>
            <a:r>
              <a:rPr lang="en-US" sz="700" dirty="0" err="1">
                <a:latin typeface="Open Sans" panose="020B0606030504020204" pitchFamily="34" charset="0"/>
                <a:ea typeface="Open Sans" panose="020B0606030504020204" pitchFamily="34" charset="0"/>
                <a:cs typeface="Open Sans" panose="020B0606030504020204" pitchFamily="34" charset="0"/>
              </a:rPr>
              <a:t>organisations’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programmes</a:t>
            </a:r>
            <a:r>
              <a:rPr lang="en-US" sz="700" dirty="0">
                <a:latin typeface="Open Sans" panose="020B0606030504020204" pitchFamily="34" charset="0"/>
                <a:ea typeface="Open Sans" panose="020B0606030504020204" pitchFamily="34" charset="0"/>
                <a:cs typeface="Open Sans" panose="020B0606030504020204" pitchFamily="34" charset="0"/>
              </a:rPr>
              <a:t> to establish AXIS commitment to D&amp;I in the industry (NAAIA, Lloyds)</a:t>
            </a:r>
          </a:p>
          <a:p>
            <a:pPr marL="171450" indent="-171450">
              <a:buFont typeface="Arial" panose="020B0604020202020204" pitchFamily="34" charset="0"/>
              <a:buChar char="•"/>
            </a:pPr>
            <a:r>
              <a:rPr lang="en-US" sz="700" dirty="0">
                <a:latin typeface="Open Sans" panose="020B0606030504020204" pitchFamily="34" charset="0"/>
                <a:ea typeface="Open Sans" panose="020B0606030504020204" pitchFamily="34" charset="0"/>
                <a:cs typeface="Open Sans" panose="020B0606030504020204" pitchFamily="34" charset="0"/>
              </a:rPr>
              <a:t>Engage with external partners (e.g. ACIN, Inclusivity) to establish the AXIS brand and build awareness of AXIS as an employer that champions D&amp;I.</a:t>
            </a:r>
            <a:endParaRPr lang="en-US" sz="600" dirty="0">
              <a:solidFill>
                <a:srgbClr val="221F1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574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0DB594-9E70-A44A-8BF9-59DF5FC38F05}"/>
              </a:ext>
            </a:extLst>
          </p:cNvPr>
          <p:cNvSpPr>
            <a:spLocks noGrp="1"/>
          </p:cNvSpPr>
          <p:nvPr>
            <p:ph type="sldNum" sz="quarter" idx="4"/>
          </p:nvPr>
        </p:nvSpPr>
        <p:spPr/>
        <p:txBody>
          <a:bodyPr/>
          <a:lstStyle/>
          <a:p>
            <a:fld id="{C618A85C-F30E-064C-92A1-F6D096BD447B}" type="slidenum">
              <a:rPr lang="en-US" smtClean="0"/>
              <a:t>6</a:t>
            </a:fld>
            <a:endParaRPr lang="en-US" dirty="0"/>
          </a:p>
        </p:txBody>
      </p:sp>
      <p:pic>
        <p:nvPicPr>
          <p:cNvPr id="5" name="Picture 4">
            <a:extLst>
              <a:ext uri="{FF2B5EF4-FFF2-40B4-BE49-F238E27FC236}">
                <a16:creationId xmlns:a16="http://schemas.microsoft.com/office/drawing/2014/main" id="{08C293F1-293B-A841-8F3A-C2B56F275EE1}"/>
              </a:ext>
            </a:extLst>
          </p:cNvPr>
          <p:cNvPicPr>
            <a:picLocks noChangeAspect="1"/>
          </p:cNvPicPr>
          <p:nvPr/>
        </p:nvPicPr>
        <p:blipFill rotWithShape="1">
          <a:blip r:embed="rId2">
            <a:extLst>
              <a:ext uri="{28A0092B-C50C-407E-A947-70E740481C1C}">
                <a14:useLocalDpi xmlns:a14="http://schemas.microsoft.com/office/drawing/2010/main"/>
              </a:ext>
            </a:extLst>
          </a:blip>
          <a:srcRect r="39192"/>
          <a:stretch/>
        </p:blipFill>
        <p:spPr>
          <a:xfrm>
            <a:off x="0" y="0"/>
            <a:ext cx="9144001" cy="5143500"/>
          </a:xfrm>
          <a:prstGeom prst="rect">
            <a:avLst/>
          </a:prstGeom>
        </p:spPr>
      </p:pic>
      <p:sp>
        <p:nvSpPr>
          <p:cNvPr id="6" name="Rectangle 5">
            <a:extLst>
              <a:ext uri="{FF2B5EF4-FFF2-40B4-BE49-F238E27FC236}">
                <a16:creationId xmlns:a16="http://schemas.microsoft.com/office/drawing/2014/main" id="{DFDD4327-32DA-3340-B1DF-A58A64548CE9}"/>
              </a:ext>
            </a:extLst>
          </p:cNvPr>
          <p:cNvSpPr/>
          <p:nvPr/>
        </p:nvSpPr>
        <p:spPr>
          <a:xfrm>
            <a:off x="285777" y="1241473"/>
            <a:ext cx="8355017" cy="3382144"/>
          </a:xfrm>
          <a:prstGeom prst="rect">
            <a:avLst/>
          </a:prstGeom>
        </p:spPr>
        <p:txBody>
          <a:bodyPr wrap="square">
            <a:spAutoFit/>
          </a:bodyPr>
          <a:lstStyle/>
          <a:p>
            <a:pPr>
              <a:lnSpc>
                <a:spcPct val="150000"/>
              </a:lnSpc>
            </a:pPr>
            <a:r>
              <a:rPr lang="en-US" sz="1200" b="1" dirty="0">
                <a:solidFill>
                  <a:srgbClr val="00B0F0"/>
                </a:solidFill>
              </a:rPr>
              <a:t>At AXIS, we have built an </a:t>
            </a:r>
            <a:r>
              <a:rPr lang="en-US" sz="1200" b="1" dirty="0" err="1">
                <a:solidFill>
                  <a:srgbClr val="00B0F0"/>
                </a:solidFill>
              </a:rPr>
              <a:t>organisation</a:t>
            </a:r>
            <a:r>
              <a:rPr lang="en-US" sz="1200" b="1" dirty="0">
                <a:solidFill>
                  <a:srgbClr val="00B0F0"/>
                </a:solidFill>
              </a:rPr>
              <a:t> grounded in the strength of our talent. </a:t>
            </a:r>
            <a:r>
              <a:rPr lang="en-US" sz="1200" dirty="0">
                <a:solidFill>
                  <a:schemeClr val="bg1"/>
                </a:solidFill>
              </a:rPr>
              <a:t>We see diversity as a strategic imperative that is core to our business and to our culture. This is because we believe that diversity enriches our perspective. By embracing our diverse backgrounds, we will be able to deliver on our Company’s aspiration to be bold, take risks, think big, and deliver value to our clients and communities.</a:t>
            </a:r>
          </a:p>
          <a:p>
            <a:pPr>
              <a:lnSpc>
                <a:spcPct val="150000"/>
              </a:lnSpc>
            </a:pPr>
            <a:endParaRPr lang="en-US" sz="1200" dirty="0">
              <a:solidFill>
                <a:schemeClr val="bg1"/>
              </a:solidFill>
            </a:endParaRPr>
          </a:p>
          <a:p>
            <a:pPr>
              <a:lnSpc>
                <a:spcPct val="150000"/>
              </a:lnSpc>
            </a:pPr>
            <a:r>
              <a:rPr lang="en-US" sz="1200" b="1" dirty="0">
                <a:solidFill>
                  <a:srgbClr val="00B0F0"/>
                </a:solidFill>
              </a:rPr>
              <a:t>We don’t just celebrate our differences, we learn from them, because we know that we are better together.  </a:t>
            </a:r>
            <a:r>
              <a:rPr lang="en-US" sz="1200" dirty="0">
                <a:solidFill>
                  <a:schemeClr val="bg1"/>
                </a:solidFill>
              </a:rPr>
              <a:t>This includes striving to create an inclusive and welcoming culture where employees of all backgrounds and from all walks of life feel comfortable and empowered to be themselves. This means that we bring our whole selves to work. We have authentic encounters and conversations. And yes, we have equal opportunities to contribute, build, grow, and advance. </a:t>
            </a:r>
          </a:p>
          <a:p>
            <a:pPr>
              <a:lnSpc>
                <a:spcPct val="150000"/>
              </a:lnSpc>
            </a:pPr>
            <a:endParaRPr lang="en-US" sz="1200" dirty="0">
              <a:solidFill>
                <a:schemeClr val="bg1"/>
              </a:solidFill>
            </a:endParaRPr>
          </a:p>
          <a:p>
            <a:pPr>
              <a:lnSpc>
                <a:spcPct val="150000"/>
              </a:lnSpc>
            </a:pPr>
            <a:r>
              <a:rPr lang="en-US" sz="1200" b="1" dirty="0">
                <a:solidFill>
                  <a:srgbClr val="00B0F0"/>
                </a:solidFill>
              </a:rPr>
              <a:t>We value and seek people that reflect the diverse world in which we live and work</a:t>
            </a:r>
            <a:r>
              <a:rPr lang="en-US" sz="1200" b="1" dirty="0">
                <a:solidFill>
                  <a:schemeClr val="bg2"/>
                </a:solidFill>
              </a:rPr>
              <a:t> </a:t>
            </a:r>
            <a:r>
              <a:rPr lang="en-US" sz="1200" dirty="0">
                <a:solidFill>
                  <a:schemeClr val="bg1"/>
                </a:solidFill>
              </a:rPr>
              <a:t>- it makes us stronger as a team, as a Company, and as an emerging leader in specialty insurance and reinsurance. </a:t>
            </a:r>
          </a:p>
        </p:txBody>
      </p:sp>
      <p:sp>
        <p:nvSpPr>
          <p:cNvPr id="8" name="Title 1">
            <a:extLst>
              <a:ext uri="{FF2B5EF4-FFF2-40B4-BE49-F238E27FC236}">
                <a16:creationId xmlns:a16="http://schemas.microsoft.com/office/drawing/2014/main" id="{08E6643E-33C2-A84A-A2D2-7D3066537BA9}"/>
              </a:ext>
            </a:extLst>
          </p:cNvPr>
          <p:cNvSpPr>
            <a:spLocks noGrp="1"/>
          </p:cNvSpPr>
          <p:nvPr>
            <p:ph type="title"/>
          </p:nvPr>
        </p:nvSpPr>
        <p:spPr>
          <a:xfrm>
            <a:off x="365665" y="326618"/>
            <a:ext cx="7884647" cy="740664"/>
          </a:xfrm>
        </p:spPr>
        <p:txBody>
          <a:bodyPr/>
          <a:lstStyle/>
          <a:p>
            <a:r>
              <a:rPr lang="en-US" dirty="0">
                <a:solidFill>
                  <a:schemeClr val="bg1"/>
                </a:solidFill>
                <a:latin typeface="Arial" panose="020B0604020202020204" pitchFamily="34" charset="0"/>
                <a:cs typeface="Arial" panose="020B0604020202020204" pitchFamily="34" charset="0"/>
              </a:rPr>
              <a:t>Our Global D&amp;I Philosophy</a:t>
            </a:r>
          </a:p>
        </p:txBody>
      </p:sp>
    </p:spTree>
    <p:extLst>
      <p:ext uri="{BB962C8B-B14F-4D97-AF65-F5344CB8AC3E}">
        <p14:creationId xmlns:p14="http://schemas.microsoft.com/office/powerpoint/2010/main" val="35959170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BAE5871-D19B-45AC-A6F2-ADB9A21D2303}"/>
              </a:ext>
            </a:extLst>
          </p:cNvPr>
          <p:cNvSpPr txBox="1"/>
          <p:nvPr/>
        </p:nvSpPr>
        <p:spPr>
          <a:xfrm>
            <a:off x="401443" y="1144859"/>
            <a:ext cx="5055220" cy="2888996"/>
          </a:xfrm>
          <a:prstGeom prst="rect">
            <a:avLst/>
          </a:prstGeom>
          <a:noFill/>
        </p:spPr>
        <p:txBody>
          <a:bodyPr wrap="square" rtlCol="0">
            <a:spAutoFit/>
          </a:bodyPr>
          <a:lstStyle/>
          <a:p>
            <a:pPr>
              <a:spcBef>
                <a:spcPct val="20000"/>
              </a:spcBef>
              <a:spcAft>
                <a:spcPts val="450"/>
              </a:spcAft>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We confirm that the data reported is accurate</a:t>
            </a:r>
          </a:p>
          <a:p>
            <a:pPr>
              <a:spcBef>
                <a:spcPct val="20000"/>
              </a:spcBef>
              <a:spcAft>
                <a:spcPts val="450"/>
              </a:spcAft>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spcAft>
                <a:spcPts val="450"/>
              </a:spcAft>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spcAft>
                <a:spcPts val="450"/>
              </a:spcAft>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Claire Butler</a:t>
            </a:r>
          </a:p>
          <a:p>
            <a:pPr>
              <a:spcBef>
                <a:spcPct val="20000"/>
              </a:spcBef>
              <a:spcAft>
                <a:spcPts val="450"/>
              </a:spcAft>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Director, AXIS UK Services Ltd</a:t>
            </a:r>
          </a:p>
          <a:p>
            <a:pPr>
              <a:spcBef>
                <a:spcPct val="20000"/>
              </a:spcBef>
              <a:spcAft>
                <a:spcPts val="450"/>
              </a:spcAft>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spcAft>
                <a:spcPts val="450"/>
              </a:spcAft>
            </a:pPr>
            <a:endPar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Bef>
                <a:spcPct val="20000"/>
              </a:spcBef>
              <a:spcAft>
                <a:spcPts val="450"/>
              </a:spcAft>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Tim Hennessy</a:t>
            </a:r>
          </a:p>
          <a:p>
            <a:pPr>
              <a:spcBef>
                <a:spcPct val="20000"/>
              </a:spcBef>
              <a:spcAft>
                <a:spcPts val="450"/>
              </a:spcAft>
            </a:pPr>
            <a:r>
              <a:rPr lang="en-GB"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Director, AXIS Specialty Europe SE</a:t>
            </a:r>
          </a:p>
        </p:txBody>
      </p:sp>
      <p:pic>
        <p:nvPicPr>
          <p:cNvPr id="3" name="Picture 2" descr="A picture containing shape&#10;&#10;Description automatically generated">
            <a:extLst>
              <a:ext uri="{FF2B5EF4-FFF2-40B4-BE49-F238E27FC236}">
                <a16:creationId xmlns:a16="http://schemas.microsoft.com/office/drawing/2014/main" id="{3061C095-631E-4A83-93AB-419F1A6E6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84" y="1430586"/>
            <a:ext cx="2200242" cy="576354"/>
          </a:xfrm>
          <a:prstGeom prst="rect">
            <a:avLst/>
          </a:prstGeom>
        </p:spPr>
      </p:pic>
      <p:pic>
        <p:nvPicPr>
          <p:cNvPr id="4" name="Picture 3">
            <a:extLst>
              <a:ext uri="{FF2B5EF4-FFF2-40B4-BE49-F238E27FC236}">
                <a16:creationId xmlns:a16="http://schemas.microsoft.com/office/drawing/2014/main" id="{F9E1E18E-8B9B-4A30-A718-A05237B07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82" y="3049982"/>
            <a:ext cx="920361" cy="298921"/>
          </a:xfrm>
          <a:prstGeom prst="rect">
            <a:avLst/>
          </a:prstGeom>
        </p:spPr>
      </p:pic>
    </p:spTree>
    <p:extLst>
      <p:ext uri="{BB962C8B-B14F-4D97-AF65-F5344CB8AC3E}">
        <p14:creationId xmlns:p14="http://schemas.microsoft.com/office/powerpoint/2010/main" val="201552797"/>
      </p:ext>
    </p:extLst>
  </p:cSld>
  <p:clrMapOvr>
    <a:masterClrMapping/>
  </p:clrMapOvr>
</p:sld>
</file>

<file path=ppt/theme/theme1.xml><?xml version="1.0" encoding="utf-8"?>
<a:theme xmlns:a="http://schemas.openxmlformats.org/drawingml/2006/main" name="Office Theme">
  <a:themeElements>
    <a:clrScheme name="AXIS">
      <a:dk1>
        <a:srgbClr val="000000"/>
      </a:dk1>
      <a:lt1>
        <a:srgbClr val="FFFFFF"/>
      </a:lt1>
      <a:dk2>
        <a:srgbClr val="221F1F"/>
      </a:dk2>
      <a:lt2>
        <a:srgbClr val="DFDFDF"/>
      </a:lt2>
      <a:accent1>
        <a:srgbClr val="00BDF2"/>
      </a:accent1>
      <a:accent2>
        <a:srgbClr val="0853A8"/>
      </a:accent2>
      <a:accent3>
        <a:srgbClr val="4BD778"/>
      </a:accent3>
      <a:accent4>
        <a:srgbClr val="6460D4"/>
      </a:accent4>
      <a:accent5>
        <a:srgbClr val="DE4A97"/>
      </a:accent5>
      <a:accent6>
        <a:srgbClr val="FBAF21"/>
      </a:accent6>
      <a:hlink>
        <a:srgbClr val="00BDF2"/>
      </a:hlink>
      <a:folHlink>
        <a:srgbClr val="0853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D4A28844968E4EBFA0BF836BD7AD4B" ma:contentTypeVersion="2" ma:contentTypeDescription="Create a new document." ma:contentTypeScope="" ma:versionID="510d179e976876f58a1cbcaae1859f73">
  <xsd:schema xmlns:xsd="http://www.w3.org/2001/XMLSchema" xmlns:xs="http://www.w3.org/2001/XMLSchema" xmlns:p="http://schemas.microsoft.com/office/2006/metadata/properties" xmlns:ns2="77d15649-263a-4579-9b24-8bedf84220c8" targetNamespace="http://schemas.microsoft.com/office/2006/metadata/properties" ma:root="true" ma:fieldsID="747186b68a61300d10356b0c58b1525a" ns2:_="">
    <xsd:import namespace="77d15649-263a-4579-9b24-8bedf84220c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15649-263a-4579-9b24-8bedf84220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27871-1C66-4616-AD75-9DCFBB7B0784}">
  <ds:schemaRefs>
    <ds:schemaRef ds:uri="http://schemas.openxmlformats.org/package/2006/metadata/core-properties"/>
    <ds:schemaRef ds:uri="http://purl.org/dc/elements/1.1/"/>
    <ds:schemaRef ds:uri="http://purl.org/dc/terms/"/>
    <ds:schemaRef ds:uri="http://schemas.microsoft.com/office/2006/documentManagement/types"/>
    <ds:schemaRef ds:uri="http://purl.org/dc/dcmitype/"/>
    <ds:schemaRef ds:uri="77d15649-263a-4579-9b24-8bedf84220c8"/>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34B4705-6ACF-4E63-A5B0-84116D5FFED8}">
  <ds:schemaRefs>
    <ds:schemaRef ds:uri="http://schemas.microsoft.com/sharepoint/v3/contenttype/forms"/>
  </ds:schemaRefs>
</ds:datastoreItem>
</file>

<file path=customXml/itemProps3.xml><?xml version="1.0" encoding="utf-8"?>
<ds:datastoreItem xmlns:ds="http://schemas.openxmlformats.org/officeDocument/2006/customXml" ds:itemID="{EF85C1C7-F164-4668-BA0A-EE32FF01C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15649-263a-4579-9b24-8bedf8422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14858</TotalTime>
  <Words>1374</Words>
  <Application>Microsoft Office PowerPoint</Application>
  <PresentationFormat>On-screen Show (16:9)</PresentationFormat>
  <Paragraphs>71</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Open Sans</vt:lpstr>
      <vt:lpstr>Verdana</vt:lpstr>
      <vt:lpstr>Office Theme</vt:lpstr>
      <vt:lpstr>AXIS UK Gender Pay Gap Reporting </vt:lpstr>
      <vt:lpstr>Introduction</vt:lpstr>
      <vt:lpstr>Our Numbers – AXIS UK Gender Pay Gap April 2021</vt:lpstr>
      <vt:lpstr>Steps We Are Taking</vt:lpstr>
      <vt:lpstr>Our Journey: 2021 Global D&amp;I Initiatives</vt:lpstr>
      <vt:lpstr>2022 Global Focus Areas</vt:lpstr>
      <vt:lpstr>Our Global D&amp;I Philosophy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Flanders</dc:creator>
  <cp:lastModifiedBy>Taylor, Katherine</cp:lastModifiedBy>
  <cp:revision>659</cp:revision>
  <cp:lastPrinted>2018-03-23T21:26:38Z</cp:lastPrinted>
  <dcterms:created xsi:type="dcterms:W3CDTF">2016-12-27T15:28:34Z</dcterms:created>
  <dcterms:modified xsi:type="dcterms:W3CDTF">2022-03-24T15:34:46Z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0x0101003BD4A28844968E4EBFA0BF836BD7AD4B</vt:lpwstr>
  </property>
</Properties>
</file>